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9"/>
  </p:notesMasterIdLst>
  <p:sldIdLst>
    <p:sldId id="256" r:id="rId2"/>
    <p:sldId id="257" r:id="rId3"/>
    <p:sldId id="259" r:id="rId4"/>
    <p:sldId id="258" r:id="rId5"/>
    <p:sldId id="260" r:id="rId6"/>
    <p:sldId id="261" r:id="rId7"/>
    <p:sldId id="262" r:id="rId8"/>
    <p:sldId id="264" r:id="rId9"/>
    <p:sldId id="263" r:id="rId10"/>
    <p:sldId id="266" r:id="rId11"/>
    <p:sldId id="265" r:id="rId12"/>
    <p:sldId id="267" r:id="rId13"/>
    <p:sldId id="268" r:id="rId14"/>
    <p:sldId id="269" r:id="rId15"/>
    <p:sldId id="270" r:id="rId16"/>
    <p:sldId id="271" r:id="rId17"/>
    <p:sldId id="272" r:id="rId18"/>
    <p:sldId id="273" r:id="rId19"/>
    <p:sldId id="274" r:id="rId20"/>
    <p:sldId id="275" r:id="rId21"/>
    <p:sldId id="276" r:id="rId22"/>
    <p:sldId id="278" r:id="rId23"/>
    <p:sldId id="279" r:id="rId24"/>
    <p:sldId id="280" r:id="rId25"/>
    <p:sldId id="282" r:id="rId26"/>
    <p:sldId id="283" r:id="rId27"/>
    <p:sldId id="284"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ndupriya Kompi Sadasivappa" initials="IKS" lastIdx="1" clrIdx="0">
    <p:extLst>
      <p:ext uri="{19B8F6BF-5375-455C-9EA6-DF929625EA0E}">
        <p15:presenceInfo xmlns:p15="http://schemas.microsoft.com/office/powerpoint/2012/main" userId="S::kompisadasivappa.i@northeastern.edu::f88b5054-76e3-479e-b021-43c7fae7dbf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81"/>
    <p:restoredTop sz="93004"/>
  </p:normalViewPr>
  <p:slideViewPr>
    <p:cSldViewPr snapToGrid="0" snapToObjects="1">
      <p:cViewPr>
        <p:scale>
          <a:sx n="94" d="100"/>
          <a:sy n="94" d="100"/>
        </p:scale>
        <p:origin x="976" y="7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E6A3CC-9C84-CF40-B969-EEAB37A73D50}" type="datetimeFigureOut">
              <a:rPr lang="en-US" smtClean="0"/>
              <a:t>4/29/21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DE20F7-03A0-7845-9269-7D8ED5E817D0}" type="slidenum">
              <a:rPr lang="en-US" smtClean="0"/>
              <a:t>‹#›</a:t>
            </a:fld>
            <a:endParaRPr lang="en-US"/>
          </a:p>
        </p:txBody>
      </p:sp>
    </p:spTree>
    <p:extLst>
      <p:ext uri="{BB962C8B-B14F-4D97-AF65-F5344CB8AC3E}">
        <p14:creationId xmlns:p14="http://schemas.microsoft.com/office/powerpoint/2010/main" val="35159922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Images are nothing but input (X) to our model. Any input to a model must be given in the form of a vector.</a:t>
            </a:r>
          </a:p>
          <a:p>
            <a:endParaRPr lang="en-US" dirty="0"/>
          </a:p>
          <a:p>
            <a:r>
              <a:rPr lang="en-US" dirty="0"/>
              <a:t>We use </a:t>
            </a:r>
            <a:r>
              <a:rPr lang="en-US" b="1" dirty="0"/>
              <a:t>transfer learning</a:t>
            </a:r>
            <a:r>
              <a:rPr lang="en-US" dirty="0"/>
              <a:t> by using the InceptionV3 model (Convolutional Neural Network) created by Google Research for this purpose. </a:t>
            </a:r>
          </a:p>
          <a:p>
            <a:endParaRPr lang="en-US" dirty="0"/>
          </a:p>
          <a:p>
            <a:r>
              <a:rPr lang="en-US" dirty="0"/>
              <a:t>This model was trained on </a:t>
            </a:r>
            <a:r>
              <a:rPr lang="en-US" dirty="0" err="1"/>
              <a:t>Imagenet</a:t>
            </a:r>
            <a:r>
              <a:rPr lang="en-US" dirty="0"/>
              <a:t> dataset to perform image classification on 1000 different classes of images. We are interested in getting fixed-length informative vector for each image. This process is called </a:t>
            </a:r>
            <a:r>
              <a:rPr lang="en-US" b="1" dirty="0"/>
              <a:t>automatic feature engineering.</a:t>
            </a:r>
          </a:p>
          <a:p>
            <a:endParaRPr lang="en-US" dirty="0"/>
          </a:p>
          <a:p>
            <a:r>
              <a:rPr lang="en-US" dirty="0"/>
              <a:t>Thus, we remove the last </a:t>
            </a:r>
            <a:r>
              <a:rPr lang="en-US" i="1" dirty="0" err="1"/>
              <a:t>softmax</a:t>
            </a:r>
            <a:r>
              <a:rPr lang="en-US" dirty="0"/>
              <a:t> layer from the model and extract a 2048 length vector (</a:t>
            </a:r>
            <a:r>
              <a:rPr lang="en-US" b="1" dirty="0"/>
              <a:t>bottleneck features</a:t>
            </a:r>
            <a:r>
              <a:rPr lang="en-US" dirty="0"/>
              <a:t>) for every image as shown. </a:t>
            </a:r>
            <a:r>
              <a:rPr lang="en-US" sz="1200" b="0" i="0" u="none" strike="noStrike" kern="1200" dirty="0">
                <a:solidFill>
                  <a:schemeClr val="tx1"/>
                </a:solidFill>
                <a:effectLst/>
                <a:latin typeface="+mn-lt"/>
                <a:ea typeface="+mn-ea"/>
                <a:cs typeface="+mn-cs"/>
              </a:rPr>
              <a:t>We pass every image to this model to get the corresponding 2048 length feature vector as follows</a:t>
            </a: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2DDE20F7-03A0-7845-9269-7D8ED5E817D0}" type="slidenum">
              <a:rPr lang="en-US" smtClean="0"/>
              <a:t>10</a:t>
            </a:fld>
            <a:endParaRPr lang="en-US"/>
          </a:p>
        </p:txBody>
      </p:sp>
    </p:spTree>
    <p:extLst>
      <p:ext uri="{BB962C8B-B14F-4D97-AF65-F5344CB8AC3E}">
        <p14:creationId xmlns:p14="http://schemas.microsoft.com/office/powerpoint/2010/main" val="26190922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DE20F7-03A0-7845-9269-7D8ED5E817D0}" type="slidenum">
              <a:rPr lang="en-US" smtClean="0"/>
              <a:t>21</a:t>
            </a:fld>
            <a:endParaRPr lang="en-US"/>
          </a:p>
        </p:txBody>
      </p:sp>
    </p:spTree>
    <p:extLst>
      <p:ext uri="{BB962C8B-B14F-4D97-AF65-F5344CB8AC3E}">
        <p14:creationId xmlns:p14="http://schemas.microsoft.com/office/powerpoint/2010/main" val="500056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DE20F7-03A0-7845-9269-7D8ED5E817D0}" type="slidenum">
              <a:rPr lang="en-US" smtClean="0"/>
              <a:t>22</a:t>
            </a:fld>
            <a:endParaRPr lang="en-US"/>
          </a:p>
        </p:txBody>
      </p:sp>
    </p:spTree>
    <p:extLst>
      <p:ext uri="{BB962C8B-B14F-4D97-AF65-F5344CB8AC3E}">
        <p14:creationId xmlns:p14="http://schemas.microsoft.com/office/powerpoint/2010/main" val="546559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All the bottleneck train features in a Python dictionary and save it on the disk using Pickle file, namely “</a:t>
            </a:r>
            <a:r>
              <a:rPr lang="en-US" b="1" dirty="0" err="1"/>
              <a:t>encoded_train_images.pkl</a:t>
            </a:r>
            <a:r>
              <a:rPr lang="en-US" dirty="0"/>
              <a:t>” whose keys are image names and values are corresponding 2048 length feature vector. This is going to take some time. Length = 6000</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u="none" strike="noStrike" kern="1200" dirty="0">
                <a:solidFill>
                  <a:schemeClr val="tx1"/>
                </a:solidFill>
                <a:effectLst/>
                <a:latin typeface="+mn-lt"/>
                <a:ea typeface="+mn-ea"/>
                <a:cs typeface="+mn-cs"/>
              </a:rPr>
              <a:t>Similarly, we encode all the test images and save them in the file “</a:t>
            </a:r>
            <a:r>
              <a:rPr lang="en-US" sz="1200" b="1" i="0" u="none" strike="noStrike" kern="1200" dirty="0" err="1">
                <a:solidFill>
                  <a:schemeClr val="tx1"/>
                </a:solidFill>
                <a:effectLst/>
                <a:latin typeface="+mn-lt"/>
                <a:ea typeface="+mn-ea"/>
                <a:cs typeface="+mn-cs"/>
              </a:rPr>
              <a:t>encoded_test_images.pkl</a:t>
            </a:r>
            <a:r>
              <a:rPr lang="en-US" sz="1200" b="0" i="0" u="none" strike="noStrike" kern="1200" dirty="0">
                <a:solidFill>
                  <a:schemeClr val="tx1"/>
                </a:solidFill>
                <a:effectLst/>
                <a:latin typeface="+mn-lt"/>
                <a:ea typeface="+mn-ea"/>
                <a:cs typeface="+mn-cs"/>
              </a:rPr>
              <a:t>” of Length = 1000</a:t>
            </a:r>
            <a:endParaRPr lang="en-US" dirty="0">
              <a:solidFill>
                <a:srgbClr val="FFFFFF"/>
              </a:solidFill>
            </a:endParaRPr>
          </a:p>
          <a:p>
            <a:endParaRPr lang="en-US" dirty="0"/>
          </a:p>
        </p:txBody>
      </p:sp>
      <p:sp>
        <p:nvSpPr>
          <p:cNvPr id="4" name="Slide Number Placeholder 3"/>
          <p:cNvSpPr>
            <a:spLocks noGrp="1"/>
          </p:cNvSpPr>
          <p:nvPr>
            <p:ph type="sldNum" sz="quarter" idx="5"/>
          </p:nvPr>
        </p:nvSpPr>
        <p:spPr/>
        <p:txBody>
          <a:bodyPr/>
          <a:lstStyle/>
          <a:p>
            <a:fld id="{2DDE20F7-03A0-7845-9269-7D8ED5E817D0}" type="slidenum">
              <a:rPr lang="en-US" smtClean="0"/>
              <a:t>11</a:t>
            </a:fld>
            <a:endParaRPr lang="en-US"/>
          </a:p>
        </p:txBody>
      </p:sp>
    </p:spTree>
    <p:extLst>
      <p:ext uri="{BB962C8B-B14F-4D97-AF65-F5344CB8AC3E}">
        <p14:creationId xmlns:p14="http://schemas.microsoft.com/office/powerpoint/2010/main" val="3166378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err="1">
                <a:solidFill>
                  <a:schemeClr val="tx1"/>
                </a:solidFill>
                <a:effectLst/>
                <a:latin typeface="+mn-lt"/>
                <a:ea typeface="+mn-ea"/>
                <a:cs typeface="+mn-cs"/>
              </a:rPr>
              <a:t>wordtoix</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abc</a:t>
            </a:r>
            <a:r>
              <a:rPr lang="en-US" sz="1200" b="0" i="0" u="none" strike="noStrike" kern="1200" dirty="0">
                <a:solidFill>
                  <a:schemeClr val="tx1"/>
                </a:solidFill>
                <a:effectLst/>
                <a:latin typeface="+mn-lt"/>
                <a:ea typeface="+mn-ea"/>
                <a:cs typeface="+mn-cs"/>
              </a:rPr>
              <a:t>’] -&gt; returns index of the word ‘</a:t>
            </a:r>
            <a:r>
              <a:rPr lang="en-US" sz="1200" b="0" i="0" u="none" strike="noStrike" kern="1200" dirty="0" err="1">
                <a:solidFill>
                  <a:schemeClr val="tx1"/>
                </a:solidFill>
                <a:effectLst/>
                <a:latin typeface="+mn-lt"/>
                <a:ea typeface="+mn-ea"/>
                <a:cs typeface="+mn-cs"/>
              </a:rPr>
              <a:t>abc</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r>
              <a:rPr lang="en-US" sz="1200" b="0" i="0" u="none" strike="noStrike" kern="1200" dirty="0" err="1">
                <a:solidFill>
                  <a:schemeClr val="tx1"/>
                </a:solidFill>
                <a:effectLst/>
                <a:latin typeface="+mn-lt"/>
                <a:ea typeface="+mn-ea"/>
                <a:cs typeface="+mn-cs"/>
              </a:rPr>
              <a:t>ixtoword</a:t>
            </a:r>
            <a:r>
              <a:rPr lang="en-US" sz="1200" b="0" i="0" u="none" strike="noStrike" kern="1200" dirty="0">
                <a:solidFill>
                  <a:schemeClr val="tx1"/>
                </a:solidFill>
                <a:effectLst/>
                <a:latin typeface="+mn-lt"/>
                <a:ea typeface="+mn-ea"/>
                <a:cs typeface="+mn-cs"/>
              </a:rPr>
              <a:t>[k] -&gt; returns the word whose index is ‘k’</a:t>
            </a:r>
          </a:p>
          <a:p>
            <a:endParaRPr lang="en-US" dirty="0"/>
          </a:p>
        </p:txBody>
      </p:sp>
      <p:sp>
        <p:nvSpPr>
          <p:cNvPr id="4" name="Slide Number Placeholder 3"/>
          <p:cNvSpPr>
            <a:spLocks noGrp="1"/>
          </p:cNvSpPr>
          <p:nvPr>
            <p:ph type="sldNum" sz="quarter" idx="5"/>
          </p:nvPr>
        </p:nvSpPr>
        <p:spPr/>
        <p:txBody>
          <a:bodyPr/>
          <a:lstStyle/>
          <a:p>
            <a:fld id="{2DDE20F7-03A0-7845-9269-7D8ED5E817D0}" type="slidenum">
              <a:rPr lang="en-US" smtClean="0"/>
              <a:t>12</a:t>
            </a:fld>
            <a:endParaRPr lang="en-US"/>
          </a:p>
        </p:txBody>
      </p:sp>
    </p:spTree>
    <p:extLst>
      <p:ext uri="{BB962C8B-B14F-4D97-AF65-F5344CB8AC3E}">
        <p14:creationId xmlns:p14="http://schemas.microsoft.com/office/powerpoint/2010/main" val="62043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append a start token as “</a:t>
            </a:r>
            <a:r>
              <a:rPr lang="en-US" sz="1200" b="0" i="0" u="none" strike="noStrike" kern="1200" dirty="0" err="1">
                <a:solidFill>
                  <a:schemeClr val="tx1"/>
                </a:solidFill>
                <a:effectLst/>
                <a:latin typeface="+mn-lt"/>
                <a:ea typeface="+mn-ea"/>
                <a:cs typeface="+mn-cs"/>
              </a:rPr>
              <a:t>startSeq</a:t>
            </a:r>
            <a:r>
              <a:rPr lang="en-US" sz="1200" b="0" i="0" u="none" strike="noStrike" kern="1200" dirty="0">
                <a:solidFill>
                  <a:schemeClr val="tx1"/>
                </a:solidFill>
                <a:effectLst/>
                <a:latin typeface="+mn-lt"/>
                <a:ea typeface="+mn-ea"/>
                <a:cs typeface="+mn-cs"/>
              </a:rPr>
              <a:t>” and end token as “</a:t>
            </a:r>
            <a:r>
              <a:rPr lang="en-US" sz="1200" b="0" i="0" u="none" strike="noStrike" kern="1200" dirty="0" err="1">
                <a:solidFill>
                  <a:schemeClr val="tx1"/>
                </a:solidFill>
                <a:effectLst/>
                <a:latin typeface="+mn-lt"/>
                <a:ea typeface="+mn-ea"/>
                <a:cs typeface="+mn-cs"/>
              </a:rPr>
              <a:t>endSeq</a:t>
            </a:r>
            <a:r>
              <a:rPr lang="en-US" sz="1200" b="0" i="0" u="none" strike="noStrike" kern="1200" dirty="0">
                <a:solidFill>
                  <a:schemeClr val="tx1"/>
                </a:solidFill>
                <a:effectLst/>
                <a:latin typeface="+mn-lt"/>
                <a:ea typeface="+mn-ea"/>
                <a:cs typeface="+mn-cs"/>
              </a:rPr>
              <a:t>” to each caption’s start and end respectively, so as to make our model understand where the caption starts and where it ends. Basically, used as a start point and end point.</a:t>
            </a:r>
            <a:endParaRPr lang="en-US" dirty="0"/>
          </a:p>
        </p:txBody>
      </p:sp>
      <p:sp>
        <p:nvSpPr>
          <p:cNvPr id="4" name="Slide Number Placeholder 3"/>
          <p:cNvSpPr>
            <a:spLocks noGrp="1"/>
          </p:cNvSpPr>
          <p:nvPr>
            <p:ph type="sldNum" sz="quarter" idx="5"/>
          </p:nvPr>
        </p:nvSpPr>
        <p:spPr/>
        <p:txBody>
          <a:bodyPr/>
          <a:lstStyle/>
          <a:p>
            <a:fld id="{2DDE20F7-03A0-7845-9269-7D8ED5E817D0}" type="slidenum">
              <a:rPr lang="en-US" smtClean="0"/>
              <a:t>13</a:t>
            </a:fld>
            <a:endParaRPr lang="en-US"/>
          </a:p>
        </p:txBody>
      </p:sp>
    </p:spTree>
    <p:extLst>
      <p:ext uri="{BB962C8B-B14F-4D97-AF65-F5344CB8AC3E}">
        <p14:creationId xmlns:p14="http://schemas.microsoft.com/office/powerpoint/2010/main" val="1259674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DE20F7-03A0-7845-9269-7D8ED5E817D0}" type="slidenum">
              <a:rPr lang="en-US" smtClean="0"/>
              <a:t>14</a:t>
            </a:fld>
            <a:endParaRPr lang="en-US"/>
          </a:p>
        </p:txBody>
      </p:sp>
    </p:spTree>
    <p:extLst>
      <p:ext uri="{BB962C8B-B14F-4D97-AF65-F5344CB8AC3E}">
        <p14:creationId xmlns:p14="http://schemas.microsoft.com/office/powerpoint/2010/main" val="1607118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we need to make sure that each sequence is of </a:t>
            </a:r>
            <a:r>
              <a:rPr lang="en-US" sz="1200" b="1" i="0" u="none" strike="noStrike" kern="1200" dirty="0">
                <a:solidFill>
                  <a:schemeClr val="tx1"/>
                </a:solidFill>
                <a:effectLst/>
                <a:latin typeface="+mn-lt"/>
                <a:ea typeface="+mn-ea"/>
                <a:cs typeface="+mn-cs"/>
              </a:rPr>
              <a:t>equal length</a:t>
            </a:r>
            <a:r>
              <a:rPr lang="en-US" sz="1200" b="0" i="0" u="none" strike="noStrike" kern="1200" dirty="0">
                <a:solidFill>
                  <a:schemeClr val="tx1"/>
                </a:solidFill>
                <a:effectLst/>
                <a:latin typeface="+mn-lt"/>
                <a:ea typeface="+mn-ea"/>
                <a:cs typeface="+mn-cs"/>
              </a:rPr>
              <a:t>. Hence we need to </a:t>
            </a:r>
            <a:r>
              <a:rPr lang="en-US" sz="1200" b="1" i="0" u="none" strike="noStrike" kern="1200" dirty="0">
                <a:solidFill>
                  <a:schemeClr val="tx1"/>
                </a:solidFill>
                <a:effectLst/>
                <a:latin typeface="+mn-lt"/>
                <a:ea typeface="+mn-ea"/>
                <a:cs typeface="+mn-cs"/>
              </a:rPr>
              <a:t>append 0’s</a:t>
            </a:r>
            <a:r>
              <a:rPr lang="en-US" sz="1200" b="0" i="0" u="none" strike="noStrike" kern="1200" dirty="0">
                <a:solidFill>
                  <a:schemeClr val="tx1"/>
                </a:solidFill>
                <a:effectLst/>
                <a:latin typeface="+mn-lt"/>
                <a:ea typeface="+mn-ea"/>
                <a:cs typeface="+mn-cs"/>
              </a:rPr>
              <a:t> (zero padding) at the end of each sequence. But </a:t>
            </a:r>
            <a:r>
              <a:rPr lang="en-US" sz="1200" b="1" i="0" u="none" strike="noStrike" kern="1200" dirty="0">
                <a:solidFill>
                  <a:schemeClr val="tx1"/>
                </a:solidFill>
                <a:effectLst/>
                <a:latin typeface="+mn-lt"/>
                <a:ea typeface="+mn-ea"/>
                <a:cs typeface="+mn-cs"/>
              </a:rPr>
              <a:t>how many</a:t>
            </a:r>
            <a:r>
              <a:rPr lang="en-US" sz="1200" b="0" i="0" u="none" strike="noStrike" kern="1200" dirty="0">
                <a:solidFill>
                  <a:schemeClr val="tx1"/>
                </a:solidFill>
                <a:effectLst/>
                <a:latin typeface="+mn-lt"/>
                <a:ea typeface="+mn-ea"/>
                <a:cs typeface="+mn-cs"/>
              </a:rPr>
              <a:t> zeros should we append in each sequence?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Well, this is the reason we had calculated the maximum length of a caption, which is 34 in this case. So we will append those many number of zeros which will lead to every sequence having a length of 34.</a:t>
            </a:r>
          </a:p>
          <a:p>
            <a:endParaRPr lang="en-US" dirty="0"/>
          </a:p>
        </p:txBody>
      </p:sp>
      <p:sp>
        <p:nvSpPr>
          <p:cNvPr id="4" name="Slide Number Placeholder 3"/>
          <p:cNvSpPr>
            <a:spLocks noGrp="1"/>
          </p:cNvSpPr>
          <p:nvPr>
            <p:ph type="sldNum" sz="quarter" idx="5"/>
          </p:nvPr>
        </p:nvSpPr>
        <p:spPr/>
        <p:txBody>
          <a:bodyPr/>
          <a:lstStyle/>
          <a:p>
            <a:fld id="{2DDE20F7-03A0-7845-9269-7D8ED5E817D0}" type="slidenum">
              <a:rPr lang="en-US" smtClean="0"/>
              <a:t>15</a:t>
            </a:fld>
            <a:endParaRPr lang="en-US"/>
          </a:p>
        </p:txBody>
      </p:sp>
    </p:spTree>
    <p:extLst>
      <p:ext uri="{BB962C8B-B14F-4D97-AF65-F5344CB8AC3E}">
        <p14:creationId xmlns:p14="http://schemas.microsoft.com/office/powerpoint/2010/main" val="2387562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This means that we do not require to store the entire dataset in the memory at once. Even if we have the current batch of points in the memory, it is sufficient for our purpose.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generator function in Python is used exactly for this purpose. It’s like an iterator which resumes the functionality from the point it left the last time it was called.</a:t>
            </a:r>
          </a:p>
          <a:p>
            <a:endParaRPr lang="en-US" dirty="0"/>
          </a:p>
        </p:txBody>
      </p:sp>
      <p:sp>
        <p:nvSpPr>
          <p:cNvPr id="4" name="Slide Number Placeholder 3"/>
          <p:cNvSpPr>
            <a:spLocks noGrp="1"/>
          </p:cNvSpPr>
          <p:nvPr>
            <p:ph type="sldNum" sz="quarter" idx="5"/>
          </p:nvPr>
        </p:nvSpPr>
        <p:spPr/>
        <p:txBody>
          <a:bodyPr/>
          <a:lstStyle/>
          <a:p>
            <a:fld id="{2DDE20F7-03A0-7845-9269-7D8ED5E817D0}" type="slidenum">
              <a:rPr lang="en-US" smtClean="0"/>
              <a:t>17</a:t>
            </a:fld>
            <a:endParaRPr lang="en-US"/>
          </a:p>
        </p:txBody>
      </p:sp>
    </p:spTree>
    <p:extLst>
      <p:ext uri="{BB962C8B-B14F-4D97-AF65-F5344CB8AC3E}">
        <p14:creationId xmlns:p14="http://schemas.microsoft.com/office/powerpoint/2010/main" val="213122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DE20F7-03A0-7845-9269-7D8ED5E817D0}" type="slidenum">
              <a:rPr lang="en-US" smtClean="0"/>
              <a:t>19</a:t>
            </a:fld>
            <a:endParaRPr lang="en-US"/>
          </a:p>
        </p:txBody>
      </p:sp>
    </p:spTree>
    <p:extLst>
      <p:ext uri="{BB962C8B-B14F-4D97-AF65-F5344CB8AC3E}">
        <p14:creationId xmlns:p14="http://schemas.microsoft.com/office/powerpoint/2010/main" val="503119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u="none" strike="noStrike" kern="1200" dirty="0">
                <a:solidFill>
                  <a:schemeClr val="tx1"/>
                </a:solidFill>
                <a:effectLst/>
                <a:latin typeface="+mn-lt"/>
                <a:ea typeface="+mn-ea"/>
                <a:cs typeface="+mn-cs"/>
              </a:rPr>
              <a:t>Photo Feature Extractor</a:t>
            </a:r>
            <a:r>
              <a:rPr lang="en-US" sz="1200" b="0" i="0" u="none" strike="noStrike" kern="1200" dirty="0">
                <a:solidFill>
                  <a:schemeClr val="tx1"/>
                </a:solidFill>
                <a:effectLst/>
                <a:latin typeface="+mn-lt"/>
                <a:ea typeface="+mn-ea"/>
                <a:cs typeface="+mn-cs"/>
              </a:rPr>
              <a:t>. This is a InceptionV3 model pre-trained on the ImageNet dataset. We have pre-processed the photos with the InceptionV3 model (without the output layer) and will use the extracted features predicted by this model as input.</a:t>
            </a:r>
          </a:p>
          <a:p>
            <a:pPr fontAlgn="base"/>
            <a:endParaRPr lang="en-US" sz="1200" b="0" i="0" u="none" strike="noStrike" kern="1200" dirty="0">
              <a:solidFill>
                <a:schemeClr val="tx1"/>
              </a:solidFill>
              <a:effectLst/>
              <a:latin typeface="+mn-lt"/>
              <a:ea typeface="+mn-ea"/>
              <a:cs typeface="+mn-cs"/>
            </a:endParaRPr>
          </a:p>
          <a:p>
            <a:pPr fontAlgn="base"/>
            <a:r>
              <a:rPr lang="en-US" sz="1200" b="1" i="0" u="none" strike="noStrike" kern="1200" dirty="0">
                <a:solidFill>
                  <a:schemeClr val="tx1"/>
                </a:solidFill>
                <a:effectLst/>
                <a:latin typeface="+mn-lt"/>
                <a:ea typeface="+mn-ea"/>
                <a:cs typeface="+mn-cs"/>
              </a:rPr>
              <a:t>Sequence Processor</a:t>
            </a:r>
            <a:r>
              <a:rPr lang="en-US" sz="1200" b="0" i="0" u="none" strike="noStrike" kern="1200" dirty="0">
                <a:solidFill>
                  <a:schemeClr val="tx1"/>
                </a:solidFill>
                <a:effectLst/>
                <a:latin typeface="+mn-lt"/>
                <a:ea typeface="+mn-ea"/>
                <a:cs typeface="+mn-cs"/>
              </a:rPr>
              <a:t>. This is a word embedding layer for handling the text input, followed by a Long Short-Term Memory (LSTM) recurrent neural network layer.</a:t>
            </a:r>
          </a:p>
          <a:p>
            <a:pPr fontAlgn="base"/>
            <a:endParaRPr lang="en-US" sz="1200" b="0" i="0" u="none" strike="noStrike" kern="1200" dirty="0">
              <a:solidFill>
                <a:schemeClr val="tx1"/>
              </a:solidFill>
              <a:effectLst/>
              <a:latin typeface="+mn-lt"/>
              <a:ea typeface="+mn-ea"/>
              <a:cs typeface="+mn-cs"/>
            </a:endParaRPr>
          </a:p>
          <a:p>
            <a:pPr fontAlgn="base"/>
            <a:r>
              <a:rPr lang="en-US" sz="1200" b="1" i="0" u="none" strike="noStrike" kern="1200" dirty="0">
                <a:solidFill>
                  <a:schemeClr val="tx1"/>
                </a:solidFill>
                <a:effectLst/>
                <a:latin typeface="+mn-lt"/>
                <a:ea typeface="+mn-ea"/>
                <a:cs typeface="+mn-cs"/>
              </a:rPr>
              <a:t>Decoder</a:t>
            </a:r>
            <a:r>
              <a:rPr lang="en-US" sz="1200" b="0" i="0" u="none" strike="noStrike" kern="1200" dirty="0">
                <a:solidFill>
                  <a:schemeClr val="tx1"/>
                </a:solidFill>
                <a:effectLst/>
                <a:latin typeface="+mn-lt"/>
                <a:ea typeface="+mn-ea"/>
                <a:cs typeface="+mn-cs"/>
              </a:rPr>
              <a:t> Both the feature extractor and sequence processor output a fixed-length vector. These are merged together and processed by a Dense layer to make a final prediction.</a:t>
            </a:r>
          </a:p>
          <a:p>
            <a:endParaRPr lang="en-US" dirty="0"/>
          </a:p>
        </p:txBody>
      </p:sp>
      <p:sp>
        <p:nvSpPr>
          <p:cNvPr id="4" name="Slide Number Placeholder 3"/>
          <p:cNvSpPr>
            <a:spLocks noGrp="1"/>
          </p:cNvSpPr>
          <p:nvPr>
            <p:ph type="sldNum" sz="quarter" idx="5"/>
          </p:nvPr>
        </p:nvSpPr>
        <p:spPr/>
        <p:txBody>
          <a:bodyPr/>
          <a:lstStyle/>
          <a:p>
            <a:fld id="{2DDE20F7-03A0-7845-9269-7D8ED5E817D0}" type="slidenum">
              <a:rPr lang="en-US" smtClean="0"/>
              <a:t>20</a:t>
            </a:fld>
            <a:endParaRPr lang="en-US"/>
          </a:p>
        </p:txBody>
      </p:sp>
    </p:spTree>
    <p:extLst>
      <p:ext uri="{BB962C8B-B14F-4D97-AF65-F5344CB8AC3E}">
        <p14:creationId xmlns:p14="http://schemas.microsoft.com/office/powerpoint/2010/main" val="1977177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4/29/21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4/29/21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4/29/21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4/29/21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4/29/21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4/29/21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4/29/21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4/29/21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4/29/21</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4/29/21</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4/29/21</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4/29/21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4/29/21</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5.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machinelearningmastery.com/prepare-photo-caption-dataset-training-deep-learning-model/" TargetMode="External"/><Relationship Id="rId2" Type="http://schemas.openxmlformats.org/officeDocument/2006/relationships/hyperlink" Target="https://machinelearningmastery.com/develop-a-deep-learning-caption-generation-model-in-python/" TargetMode="External"/><Relationship Id="rId1" Type="http://schemas.openxmlformats.org/officeDocument/2006/relationships/slideLayout" Target="../slideLayouts/slideLayout2.xml"/><Relationship Id="rId4" Type="http://schemas.openxmlformats.org/officeDocument/2006/relationships/hyperlink" Target="https://www.youtube.com/watch?v=yk6XDFm3J2c"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jbrownlee/Datasets/releases/download/Flickr8k/Flickr8k_Dataset.zip" TargetMode="External"/><Relationship Id="rId2" Type="http://schemas.openxmlformats.org/officeDocument/2006/relationships/hyperlink" Target="https://illinois.edu/fb/sec/1713398" TargetMode="External"/><Relationship Id="rId1" Type="http://schemas.openxmlformats.org/officeDocument/2006/relationships/slideLayout" Target="../slideLayouts/slideLayout2.xml"/><Relationship Id="rId4" Type="http://schemas.openxmlformats.org/officeDocument/2006/relationships/hyperlink" Target="https://github.com/jbrownlee/Datasets/releases/download/Flickr8k/Flickr8k_text.zip"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E40D1-20FA-5D4E-A683-E37650A4A407}"/>
              </a:ext>
            </a:extLst>
          </p:cNvPr>
          <p:cNvSpPr>
            <a:spLocks noGrp="1"/>
          </p:cNvSpPr>
          <p:nvPr>
            <p:ph type="ctrTitle"/>
          </p:nvPr>
        </p:nvSpPr>
        <p:spPr/>
        <p:txBody>
          <a:bodyPr/>
          <a:lstStyle/>
          <a:p>
            <a:r>
              <a:rPr lang="en-US" dirty="0"/>
              <a:t>I say what I see</a:t>
            </a:r>
          </a:p>
        </p:txBody>
      </p:sp>
      <p:sp>
        <p:nvSpPr>
          <p:cNvPr id="3" name="Subtitle 2">
            <a:extLst>
              <a:ext uri="{FF2B5EF4-FFF2-40B4-BE49-F238E27FC236}">
                <a16:creationId xmlns:a16="http://schemas.microsoft.com/office/drawing/2014/main" id="{335895D3-6914-E645-B963-AB3DDEEEF85F}"/>
              </a:ext>
            </a:extLst>
          </p:cNvPr>
          <p:cNvSpPr>
            <a:spLocks noGrp="1"/>
          </p:cNvSpPr>
          <p:nvPr>
            <p:ph type="subTitle" idx="1"/>
          </p:nvPr>
        </p:nvSpPr>
        <p:spPr>
          <a:xfrm>
            <a:off x="1154955" y="4777380"/>
            <a:ext cx="8825658" cy="2080620"/>
          </a:xfrm>
        </p:spPr>
        <p:txBody>
          <a:bodyPr>
            <a:normAutofit lnSpcReduction="10000"/>
          </a:bodyPr>
          <a:lstStyle/>
          <a:p>
            <a:r>
              <a:rPr lang="en-US" b="1" dirty="0"/>
              <a:t>Implementation of image caption generator model</a:t>
            </a:r>
          </a:p>
          <a:p>
            <a:r>
              <a:rPr lang="en-US" dirty="0"/>
              <a:t>Info 7375 final project</a:t>
            </a:r>
          </a:p>
          <a:p>
            <a:r>
              <a:rPr lang="en-US" dirty="0"/>
              <a:t>Prof. Subrata das</a:t>
            </a:r>
          </a:p>
          <a:p>
            <a:r>
              <a:rPr lang="en-US" dirty="0"/>
              <a:t>Author: </a:t>
            </a:r>
            <a:r>
              <a:rPr lang="en-US" dirty="0" err="1"/>
              <a:t>Indupriya</a:t>
            </a:r>
            <a:r>
              <a:rPr lang="en-US" dirty="0"/>
              <a:t> </a:t>
            </a:r>
            <a:r>
              <a:rPr lang="en-US" dirty="0" err="1"/>
              <a:t>kompi</a:t>
            </a:r>
            <a:r>
              <a:rPr lang="en-US" dirty="0"/>
              <a:t> Sadasivappa</a:t>
            </a:r>
          </a:p>
          <a:p>
            <a:r>
              <a:rPr lang="en-US" dirty="0" err="1"/>
              <a:t>Nuid</a:t>
            </a:r>
            <a:r>
              <a:rPr lang="en-US" dirty="0"/>
              <a:t>: 001051831</a:t>
            </a:r>
          </a:p>
          <a:p>
            <a:endParaRPr lang="en-US" dirty="0"/>
          </a:p>
          <a:p>
            <a:endParaRPr lang="en-US" dirty="0"/>
          </a:p>
        </p:txBody>
      </p:sp>
    </p:spTree>
    <p:extLst>
      <p:ext uri="{BB962C8B-B14F-4D97-AF65-F5344CB8AC3E}">
        <p14:creationId xmlns:p14="http://schemas.microsoft.com/office/powerpoint/2010/main" val="40249973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7" name="Picture 46">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9" name="Oval 48">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1" name="Picture 50">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3" name="Picture 52">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55" name="Rectangle 54">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6" name="Content Placeholder 3" descr="Diagram&#10;&#10;Description automatically generated">
            <a:extLst>
              <a:ext uri="{FF2B5EF4-FFF2-40B4-BE49-F238E27FC236}">
                <a16:creationId xmlns:a16="http://schemas.microsoft.com/office/drawing/2014/main" id="{329DF811-0E35-A644-B35A-3B7A6327468F}"/>
              </a:ext>
            </a:extLst>
          </p:cNvPr>
          <p:cNvPicPr>
            <a:picLocks noChangeAspect="1"/>
          </p:cNvPicPr>
          <p:nvPr/>
        </p:nvPicPr>
        <p:blipFill rotWithShape="1">
          <a:blip r:embed="rId8"/>
          <a:srcRect l="4097" r="5441"/>
          <a:stretch/>
        </p:blipFill>
        <p:spPr>
          <a:xfrm>
            <a:off x="0" y="-58027"/>
            <a:ext cx="12191999" cy="4830767"/>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57"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59" name="Freeform: Shape 58">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567AD8-E62B-5341-91A6-FC8C57FDB545}"/>
              </a:ext>
            </a:extLst>
          </p:cNvPr>
          <p:cNvSpPr>
            <a:spLocks noGrp="1"/>
          </p:cNvSpPr>
          <p:nvPr>
            <p:ph type="title"/>
          </p:nvPr>
        </p:nvSpPr>
        <p:spPr>
          <a:xfrm>
            <a:off x="636916" y="4854346"/>
            <a:ext cx="10407602" cy="1566640"/>
          </a:xfrm>
        </p:spPr>
        <p:txBody>
          <a:bodyPr vert="horz" lIns="91440" tIns="45720" rIns="91440" bIns="45720" rtlCol="0" anchor="b">
            <a:normAutofit fontScale="90000"/>
          </a:bodyPr>
          <a:lstStyle/>
          <a:p>
            <a:r>
              <a:rPr lang="en-US" sz="4800" dirty="0">
                <a:solidFill>
                  <a:srgbClr val="EBEBEB"/>
                </a:solidFill>
              </a:rPr>
              <a:t>MODEL ARCHITECTURE OF INCEPTIONV3- </a:t>
            </a:r>
            <a:r>
              <a:rPr lang="en-US" sz="4000" dirty="0">
                <a:solidFill>
                  <a:srgbClr val="EBEBEB"/>
                </a:solidFill>
              </a:rPr>
              <a:t>A Transfer Learning model</a:t>
            </a:r>
          </a:p>
        </p:txBody>
      </p:sp>
    </p:spTree>
    <p:extLst>
      <p:ext uri="{BB962C8B-B14F-4D97-AF65-F5344CB8AC3E}">
        <p14:creationId xmlns:p14="http://schemas.microsoft.com/office/powerpoint/2010/main" val="2494508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16"/>
                                        </p:tgtEl>
                                        <p:attrNameLst>
                                          <p:attrName>style.visibility</p:attrName>
                                        </p:attrNameLst>
                                      </p:cBhvr>
                                      <p:to>
                                        <p:strVal val="visible"/>
                                      </p:to>
                                    </p:set>
                                    <p:animEffect transition="in" filter="fade">
                                      <p:cBhvr>
                                        <p:cTn id="10" dur="700"/>
                                        <p:tgtEl>
                                          <p:spTgt spid="16"/>
                                        </p:tgtEl>
                                      </p:cBhvr>
                                    </p:animEffect>
                                  </p:childTnLst>
                                </p:cTn>
                              </p:par>
                              <p:par>
                                <p:cTn id="11" presetID="10" presetClass="entr" presetSubtype="0" fill="hold" nodeType="withEffect">
                                  <p:stCondLst>
                                    <p:cond delay="0"/>
                                  </p:stCondLst>
                                  <p:iterate>
                                    <p:tmPct val="10000"/>
                                  </p:iterate>
                                  <p:childTnLst>
                                    <p:set>
                                      <p:cBhvr>
                                        <p:cTn id="12" dur="1" fill="hold">
                                          <p:stCondLst>
                                            <p:cond delay="0"/>
                                          </p:stCondLst>
                                        </p:cTn>
                                        <p:tgtEl>
                                          <p:spTgt spid="53"/>
                                        </p:tgtEl>
                                        <p:attrNameLst>
                                          <p:attrName>style.visibility</p:attrName>
                                        </p:attrNameLst>
                                      </p:cBhvr>
                                      <p:to>
                                        <p:strVal val="visible"/>
                                      </p:to>
                                    </p:set>
                                    <p:animEffect transition="in" filter="fade">
                                      <p:cBhvr>
                                        <p:cTn id="13" dur="700"/>
                                        <p:tgtEl>
                                          <p:spTgt spid="53"/>
                                        </p:tgtEl>
                                      </p:cBhvr>
                                    </p:animEffect>
                                  </p:childTnLst>
                                </p:cTn>
                              </p:par>
                              <p:par>
                                <p:cTn id="14" presetID="10" presetClass="entr" presetSubtype="0" fill="hold" nodeType="withEffect">
                                  <p:stCondLst>
                                    <p:cond delay="0"/>
                                  </p:stCondLst>
                                  <p:iterate>
                                    <p:tmPct val="10000"/>
                                  </p:iterate>
                                  <p:childTnLst>
                                    <p:set>
                                      <p:cBhvr>
                                        <p:cTn id="15" dur="1" fill="hold">
                                          <p:stCondLst>
                                            <p:cond delay="0"/>
                                          </p:stCondLst>
                                        </p:cTn>
                                        <p:tgtEl>
                                          <p:spTgt spid="51"/>
                                        </p:tgtEl>
                                        <p:attrNameLst>
                                          <p:attrName>style.visibility</p:attrName>
                                        </p:attrNameLst>
                                      </p:cBhvr>
                                      <p:to>
                                        <p:strVal val="visible"/>
                                      </p:to>
                                    </p:set>
                                    <p:animEffect transition="in" filter="fade">
                                      <p:cBhvr>
                                        <p:cTn id="16" dur="700"/>
                                        <p:tgtEl>
                                          <p:spTgt spid="51"/>
                                        </p:tgtEl>
                                      </p:cBhvr>
                                    </p:animEffect>
                                  </p:childTnLst>
                                </p:cTn>
                              </p:par>
                              <p:par>
                                <p:cTn id="17" presetID="10" presetClass="entr" presetSubtype="0" fill="hold" nodeType="withEffect">
                                  <p:stCondLst>
                                    <p:cond delay="0"/>
                                  </p:stCondLst>
                                  <p:iterate>
                                    <p:tmPct val="10000"/>
                                  </p:iterate>
                                  <p:childTnLst>
                                    <p:set>
                                      <p:cBhvr>
                                        <p:cTn id="18" dur="1" fill="hold">
                                          <p:stCondLst>
                                            <p:cond delay="0"/>
                                          </p:stCondLst>
                                        </p:cTn>
                                        <p:tgtEl>
                                          <p:spTgt spid="47"/>
                                        </p:tgtEl>
                                        <p:attrNameLst>
                                          <p:attrName>style.visibility</p:attrName>
                                        </p:attrNameLst>
                                      </p:cBhvr>
                                      <p:to>
                                        <p:strVal val="visible"/>
                                      </p:to>
                                    </p:set>
                                    <p:animEffect transition="in" filter="fade">
                                      <p:cBhvr>
                                        <p:cTn id="19" dur="700"/>
                                        <p:tgtEl>
                                          <p:spTgt spid="47"/>
                                        </p:tgtEl>
                                      </p:cBhvr>
                                    </p:animEffect>
                                  </p:childTnLst>
                                </p:cTn>
                              </p:par>
                              <p:par>
                                <p:cTn id="20" presetID="10" presetClass="entr" presetSubtype="0" fill="hold" nodeType="withEffect">
                                  <p:stCondLst>
                                    <p:cond delay="0"/>
                                  </p:stCondLst>
                                  <p:iterate>
                                    <p:tmPct val="10000"/>
                                  </p:iterate>
                                  <p:childTnLst>
                                    <p:set>
                                      <p:cBhvr>
                                        <p:cTn id="21" dur="1" fill="hold">
                                          <p:stCondLst>
                                            <p:cond delay="0"/>
                                          </p:stCondLst>
                                        </p:cTn>
                                        <p:tgtEl>
                                          <p:spTgt spid="45"/>
                                        </p:tgtEl>
                                        <p:attrNameLst>
                                          <p:attrName>style.visibility</p:attrName>
                                        </p:attrNameLst>
                                      </p:cBhvr>
                                      <p:to>
                                        <p:strVal val="visible"/>
                                      </p:to>
                                    </p:set>
                                    <p:animEffect transition="in" filter="fade">
                                      <p:cBhvr>
                                        <p:cTn id="22" dur="7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Graphical user interface, text&#10;&#10;Description automatically generated">
            <a:extLst>
              <a:ext uri="{FF2B5EF4-FFF2-40B4-BE49-F238E27FC236}">
                <a16:creationId xmlns:a16="http://schemas.microsoft.com/office/drawing/2014/main" id="{15D0EF3D-97F4-064D-AECF-CAEAB711A1B2}"/>
              </a:ext>
            </a:extLst>
          </p:cNvPr>
          <p:cNvPicPr>
            <a:picLocks noGrp="1" noChangeAspect="1"/>
          </p:cNvPicPr>
          <p:nvPr>
            <p:ph idx="1"/>
          </p:nvPr>
        </p:nvPicPr>
        <p:blipFill>
          <a:blip r:embed="rId3"/>
          <a:stretch>
            <a:fillRect/>
          </a:stretch>
        </p:blipFill>
        <p:spPr>
          <a:xfrm>
            <a:off x="378097" y="618207"/>
            <a:ext cx="4994572" cy="1400530"/>
          </a:xfrm>
        </p:spPr>
      </p:pic>
      <p:pic>
        <p:nvPicPr>
          <p:cNvPr id="14" name="Picture 13" descr="Graphical user interface, text, application&#10;&#10;Description automatically generated">
            <a:extLst>
              <a:ext uri="{FF2B5EF4-FFF2-40B4-BE49-F238E27FC236}">
                <a16:creationId xmlns:a16="http://schemas.microsoft.com/office/drawing/2014/main" id="{42BCE53D-6C64-DD4F-8AB7-9A66D41CC733}"/>
              </a:ext>
            </a:extLst>
          </p:cNvPr>
          <p:cNvPicPr>
            <a:picLocks noChangeAspect="1"/>
          </p:cNvPicPr>
          <p:nvPr/>
        </p:nvPicPr>
        <p:blipFill>
          <a:blip r:embed="rId4"/>
          <a:stretch>
            <a:fillRect/>
          </a:stretch>
        </p:blipFill>
        <p:spPr>
          <a:xfrm>
            <a:off x="378097" y="4839263"/>
            <a:ext cx="5134746" cy="1701454"/>
          </a:xfrm>
          <a:prstGeom prst="rect">
            <a:avLst/>
          </a:prstGeom>
        </p:spPr>
      </p:pic>
      <p:pic>
        <p:nvPicPr>
          <p:cNvPr id="18" name="Picture 17" descr="Text&#10;&#10;Description automatically generated">
            <a:extLst>
              <a:ext uri="{FF2B5EF4-FFF2-40B4-BE49-F238E27FC236}">
                <a16:creationId xmlns:a16="http://schemas.microsoft.com/office/drawing/2014/main" id="{781281CD-8326-2142-A4D8-A85B1FFFAABE}"/>
              </a:ext>
            </a:extLst>
          </p:cNvPr>
          <p:cNvPicPr>
            <a:picLocks noChangeAspect="1"/>
          </p:cNvPicPr>
          <p:nvPr/>
        </p:nvPicPr>
        <p:blipFill>
          <a:blip r:embed="rId5"/>
          <a:stretch>
            <a:fillRect/>
          </a:stretch>
        </p:blipFill>
        <p:spPr>
          <a:xfrm>
            <a:off x="5126652" y="2417192"/>
            <a:ext cx="6031447" cy="2023616"/>
          </a:xfrm>
          <a:prstGeom prst="rect">
            <a:avLst/>
          </a:prstGeom>
        </p:spPr>
      </p:pic>
      <p:sp>
        <p:nvSpPr>
          <p:cNvPr id="37" name="Content Placeholder 8">
            <a:extLst>
              <a:ext uri="{FF2B5EF4-FFF2-40B4-BE49-F238E27FC236}">
                <a16:creationId xmlns:a16="http://schemas.microsoft.com/office/drawing/2014/main" id="{6C124F46-912D-D947-B5A0-A3CF427B9287}"/>
              </a:ext>
            </a:extLst>
          </p:cNvPr>
          <p:cNvSpPr txBox="1">
            <a:spLocks/>
          </p:cNvSpPr>
          <p:nvPr/>
        </p:nvSpPr>
        <p:spPr>
          <a:xfrm>
            <a:off x="5718943" y="728202"/>
            <a:ext cx="4884396" cy="118054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Loading the InceptionV3 model that is trained in ImageNet dataset</a:t>
            </a:r>
          </a:p>
        </p:txBody>
      </p:sp>
      <p:sp>
        <p:nvSpPr>
          <p:cNvPr id="38" name="Content Placeholder 8">
            <a:extLst>
              <a:ext uri="{FF2B5EF4-FFF2-40B4-BE49-F238E27FC236}">
                <a16:creationId xmlns:a16="http://schemas.microsoft.com/office/drawing/2014/main" id="{476218F1-22F5-514B-A7B1-BF6FDAE8ED6E}"/>
              </a:ext>
            </a:extLst>
          </p:cNvPr>
          <p:cNvSpPr txBox="1">
            <a:spLocks/>
          </p:cNvSpPr>
          <p:nvPr/>
        </p:nvSpPr>
        <p:spPr>
          <a:xfrm>
            <a:off x="488273" y="2802670"/>
            <a:ext cx="4083618" cy="118054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Data preprocessing</a:t>
            </a:r>
          </a:p>
        </p:txBody>
      </p:sp>
      <p:sp>
        <p:nvSpPr>
          <p:cNvPr id="39" name="Content Placeholder 8">
            <a:extLst>
              <a:ext uri="{FF2B5EF4-FFF2-40B4-BE49-F238E27FC236}">
                <a16:creationId xmlns:a16="http://schemas.microsoft.com/office/drawing/2014/main" id="{72707A59-F6FB-8E46-AB2A-8EAC2E12AA6D}"/>
              </a:ext>
            </a:extLst>
          </p:cNvPr>
          <p:cNvSpPr txBox="1">
            <a:spLocks/>
          </p:cNvSpPr>
          <p:nvPr/>
        </p:nvSpPr>
        <p:spPr>
          <a:xfrm>
            <a:off x="6096000" y="5208879"/>
            <a:ext cx="4884396" cy="118054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Training and saving the encoded training images</a:t>
            </a:r>
          </a:p>
          <a:p>
            <a:r>
              <a:rPr lang="en-US" dirty="0"/>
              <a:t>Test images also follow similar way</a:t>
            </a:r>
          </a:p>
        </p:txBody>
      </p:sp>
    </p:spTree>
    <p:extLst>
      <p:ext uri="{BB962C8B-B14F-4D97-AF65-F5344CB8AC3E}">
        <p14:creationId xmlns:p14="http://schemas.microsoft.com/office/powerpoint/2010/main" val="2731282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 name="Content Placeholder 4" descr="Diagram, text&#10;&#10;Description automatically generated">
            <a:extLst>
              <a:ext uri="{FF2B5EF4-FFF2-40B4-BE49-F238E27FC236}">
                <a16:creationId xmlns:a16="http://schemas.microsoft.com/office/drawing/2014/main" id="{21255E7B-FB6C-5944-B141-FFF6384F559C}"/>
              </a:ext>
            </a:extLst>
          </p:cNvPr>
          <p:cNvPicPr>
            <a:picLocks noChangeAspect="1"/>
          </p:cNvPicPr>
          <p:nvPr/>
        </p:nvPicPr>
        <p:blipFill rotWithShape="1">
          <a:blip r:embed="rId4"/>
          <a:srcRect t="965" r="1" b="2468"/>
          <a:stretch/>
        </p:blipFill>
        <p:spPr>
          <a:xfrm>
            <a:off x="647700" y="1923635"/>
            <a:ext cx="5986563" cy="2563260"/>
          </a:xfrm>
          <a:prstGeom prst="rect">
            <a:avLst/>
          </a:prstGeom>
          <a:effectLst>
            <a:outerShdw blurRad="50800" dist="38100" dir="5400000" algn="t" rotWithShape="0">
              <a:prstClr val="black">
                <a:alpha val="43000"/>
              </a:prstClr>
            </a:outerShdw>
          </a:effectLst>
        </p:spPr>
      </p:pic>
      <p:sp>
        <p:nvSpPr>
          <p:cNvPr id="9" name="Content Placeholder 8">
            <a:extLst>
              <a:ext uri="{FF2B5EF4-FFF2-40B4-BE49-F238E27FC236}">
                <a16:creationId xmlns:a16="http://schemas.microsoft.com/office/drawing/2014/main" id="{1EC04A9B-87D4-4B0E-853D-526F0DF7FEA9}"/>
              </a:ext>
            </a:extLst>
          </p:cNvPr>
          <p:cNvSpPr>
            <a:spLocks noGrp="1"/>
          </p:cNvSpPr>
          <p:nvPr>
            <p:ph idx="1"/>
          </p:nvPr>
        </p:nvSpPr>
        <p:spPr>
          <a:xfrm>
            <a:off x="7301552" y="1569493"/>
            <a:ext cx="4242748" cy="4450308"/>
          </a:xfrm>
        </p:spPr>
        <p:txBody>
          <a:bodyPr>
            <a:normAutofit/>
          </a:bodyPr>
          <a:lstStyle/>
          <a:p>
            <a:r>
              <a:rPr lang="en-US" sz="1800" dirty="0"/>
              <a:t>Objective is to create captions/textual data. To achieve this, we have to convert words to vector.</a:t>
            </a:r>
          </a:p>
          <a:p>
            <a:r>
              <a:rPr lang="en-US" dirty="0"/>
              <a:t>We will predict the caption </a:t>
            </a:r>
            <a:r>
              <a:rPr lang="en-US" b="1" dirty="0"/>
              <a:t>word by word</a:t>
            </a:r>
            <a:r>
              <a:rPr lang="en-US" dirty="0"/>
              <a:t>. Thus, we need to encode each word into a fixed sized vector.</a:t>
            </a:r>
          </a:p>
          <a:p>
            <a:r>
              <a:rPr lang="en-US" dirty="0"/>
              <a:t>We represent every unique word in the vocabulary by an integer (index). We have 1652 unique words in the corpus </a:t>
            </a:r>
            <a:endParaRPr lang="en-US" sz="1800" dirty="0"/>
          </a:p>
        </p:txBody>
      </p:sp>
      <p:pic>
        <p:nvPicPr>
          <p:cNvPr id="7" name="Picture 6" descr="A picture containing chart&#10;&#10;Description automatically generated">
            <a:extLst>
              <a:ext uri="{FF2B5EF4-FFF2-40B4-BE49-F238E27FC236}">
                <a16:creationId xmlns:a16="http://schemas.microsoft.com/office/drawing/2014/main" id="{F512F4B1-D97B-0141-967B-78AEE3574624}"/>
              </a:ext>
            </a:extLst>
          </p:cNvPr>
          <p:cNvPicPr>
            <a:picLocks noChangeAspect="1"/>
          </p:cNvPicPr>
          <p:nvPr/>
        </p:nvPicPr>
        <p:blipFill>
          <a:blip r:embed="rId5"/>
          <a:stretch>
            <a:fillRect/>
          </a:stretch>
        </p:blipFill>
        <p:spPr>
          <a:xfrm>
            <a:off x="482330" y="4659216"/>
            <a:ext cx="6317304" cy="1573988"/>
          </a:xfrm>
          <a:prstGeom prst="rect">
            <a:avLst/>
          </a:prstGeom>
        </p:spPr>
      </p:pic>
      <p:sp>
        <p:nvSpPr>
          <p:cNvPr id="10" name="Title 1">
            <a:extLst>
              <a:ext uri="{FF2B5EF4-FFF2-40B4-BE49-F238E27FC236}">
                <a16:creationId xmlns:a16="http://schemas.microsoft.com/office/drawing/2014/main" id="{4EDC1F26-0093-B442-A0D8-F6813DF6DEFB}"/>
              </a:ext>
            </a:extLst>
          </p:cNvPr>
          <p:cNvSpPr>
            <a:spLocks noGrp="1"/>
          </p:cNvSpPr>
          <p:nvPr>
            <p:ph type="title"/>
          </p:nvPr>
        </p:nvSpPr>
        <p:spPr>
          <a:xfrm>
            <a:off x="1023582" y="452718"/>
            <a:ext cx="9027252" cy="944454"/>
          </a:xfrm>
        </p:spPr>
        <p:txBody>
          <a:bodyPr/>
          <a:lstStyle/>
          <a:p>
            <a:r>
              <a:rPr lang="en-US" dirty="0"/>
              <a:t>WORD2VEC</a:t>
            </a:r>
          </a:p>
        </p:txBody>
      </p:sp>
    </p:spTree>
    <p:extLst>
      <p:ext uri="{BB962C8B-B14F-4D97-AF65-F5344CB8AC3E}">
        <p14:creationId xmlns:p14="http://schemas.microsoft.com/office/powerpoint/2010/main" val="706836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FED96-2A81-174B-B3C3-5AD86EC9E38B}"/>
              </a:ext>
            </a:extLst>
          </p:cNvPr>
          <p:cNvSpPr>
            <a:spLocks noGrp="1"/>
          </p:cNvSpPr>
          <p:nvPr>
            <p:ph type="title"/>
          </p:nvPr>
        </p:nvSpPr>
        <p:spPr>
          <a:xfrm>
            <a:off x="646111" y="452718"/>
            <a:ext cx="9404723" cy="656235"/>
          </a:xfrm>
        </p:spPr>
        <p:txBody>
          <a:bodyPr/>
          <a:lstStyle/>
          <a:p>
            <a:r>
              <a:rPr lang="en-US" dirty="0"/>
              <a:t>DATA PREPARATION</a:t>
            </a:r>
          </a:p>
        </p:txBody>
      </p:sp>
      <p:sp>
        <p:nvSpPr>
          <p:cNvPr id="3" name="Content Placeholder 2">
            <a:extLst>
              <a:ext uri="{FF2B5EF4-FFF2-40B4-BE49-F238E27FC236}">
                <a16:creationId xmlns:a16="http://schemas.microsoft.com/office/drawing/2014/main" id="{C54ABBFC-E665-3745-8551-DC517484662D}"/>
              </a:ext>
            </a:extLst>
          </p:cNvPr>
          <p:cNvSpPr>
            <a:spLocks noGrp="1"/>
          </p:cNvSpPr>
          <p:nvPr>
            <p:ph idx="1"/>
          </p:nvPr>
        </p:nvSpPr>
        <p:spPr>
          <a:xfrm>
            <a:off x="1103312" y="1245140"/>
            <a:ext cx="8946541" cy="5003260"/>
          </a:xfrm>
        </p:spPr>
        <p:txBody>
          <a:bodyPr>
            <a:normAutofit lnSpcReduction="10000"/>
          </a:bodyPr>
          <a:lstStyle/>
          <a:p>
            <a:r>
              <a:rPr lang="en-US" dirty="0"/>
              <a:t>How do we frame this as a supervised learning problem?</a:t>
            </a:r>
          </a:p>
          <a:p>
            <a:r>
              <a:rPr lang="en-US" dirty="0"/>
              <a:t>What does the data matrix look like? </a:t>
            </a:r>
          </a:p>
          <a:p>
            <a:r>
              <a:rPr lang="en-US" dirty="0"/>
              <a:t>How many data points do we have?</a:t>
            </a:r>
          </a:p>
          <a:p>
            <a:r>
              <a:rPr lang="en-US" dirty="0"/>
              <a:t>Firstly, we need to convert all the images to their corresponding 2048 length feature vector</a:t>
            </a:r>
          </a:p>
          <a:p>
            <a:r>
              <a:rPr lang="en-US" dirty="0"/>
              <a:t>Secondly, build the vocabulary for the first two (train) captions by adding the two tokens “</a:t>
            </a:r>
            <a:r>
              <a:rPr lang="en-US" dirty="0" err="1"/>
              <a:t>startseq</a:t>
            </a:r>
            <a:r>
              <a:rPr lang="en-US" dirty="0"/>
              <a:t>” and “</a:t>
            </a:r>
            <a:r>
              <a:rPr lang="en-US" dirty="0" err="1"/>
              <a:t>endseq</a:t>
            </a:r>
            <a:r>
              <a:rPr lang="en-US" dirty="0"/>
              <a:t>”</a:t>
            </a:r>
          </a:p>
          <a:p>
            <a:r>
              <a:rPr lang="en-US" dirty="0"/>
              <a:t>Caption_1 -&gt; “</a:t>
            </a:r>
            <a:r>
              <a:rPr lang="en-US" dirty="0" err="1"/>
              <a:t>startseq</a:t>
            </a:r>
            <a:r>
              <a:rPr lang="en-US" dirty="0"/>
              <a:t> the black cat sat on grass </a:t>
            </a:r>
            <a:r>
              <a:rPr lang="en-US" dirty="0" err="1"/>
              <a:t>endseq</a:t>
            </a:r>
            <a:r>
              <a:rPr lang="en-US" dirty="0"/>
              <a:t>”</a:t>
            </a:r>
          </a:p>
          <a:p>
            <a:r>
              <a:rPr lang="en-US" dirty="0"/>
              <a:t>Caption_2 -&gt; “</a:t>
            </a:r>
            <a:r>
              <a:rPr lang="en-US" dirty="0" err="1"/>
              <a:t>startseq</a:t>
            </a:r>
            <a:r>
              <a:rPr lang="en-US" dirty="0"/>
              <a:t> the white cat is walking on road </a:t>
            </a:r>
            <a:r>
              <a:rPr lang="en-US" dirty="0" err="1"/>
              <a:t>endseq</a:t>
            </a:r>
            <a:r>
              <a:rPr lang="en-US" dirty="0"/>
              <a:t>”</a:t>
            </a:r>
          </a:p>
          <a:p>
            <a:r>
              <a:rPr lang="en-US" dirty="0"/>
              <a:t>vocab = {black, cat, </a:t>
            </a:r>
            <a:r>
              <a:rPr lang="en-US" dirty="0" err="1"/>
              <a:t>endseq</a:t>
            </a:r>
            <a:r>
              <a:rPr lang="en-US" dirty="0"/>
              <a:t>, grass, is, on, road, sat, </a:t>
            </a:r>
            <a:r>
              <a:rPr lang="en-US" dirty="0" err="1"/>
              <a:t>startseq</a:t>
            </a:r>
            <a:r>
              <a:rPr lang="en-US" dirty="0"/>
              <a:t>, the, walking, white}</a:t>
            </a:r>
          </a:p>
          <a:p>
            <a:r>
              <a:rPr lang="en-US" dirty="0"/>
              <a:t>black -1, cat -2, </a:t>
            </a:r>
            <a:r>
              <a:rPr lang="en-US" dirty="0" err="1"/>
              <a:t>endseq</a:t>
            </a:r>
            <a:r>
              <a:rPr lang="en-US" dirty="0"/>
              <a:t> -3, grass -4, is -5, on -6, road -7, sat -8, </a:t>
            </a:r>
            <a:r>
              <a:rPr lang="en-US" dirty="0" err="1"/>
              <a:t>startseq</a:t>
            </a:r>
            <a:r>
              <a:rPr lang="en-US" dirty="0"/>
              <a:t> -9, the -10, walking -11, white -12</a:t>
            </a:r>
          </a:p>
        </p:txBody>
      </p:sp>
    </p:spTree>
    <p:extLst>
      <p:ext uri="{BB962C8B-B14F-4D97-AF65-F5344CB8AC3E}">
        <p14:creationId xmlns:p14="http://schemas.microsoft.com/office/powerpoint/2010/main" val="3345441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D1DDBB-342C-CF46-9C08-89968BDD5634}"/>
              </a:ext>
            </a:extLst>
          </p:cNvPr>
          <p:cNvSpPr>
            <a:spLocks noGrp="1"/>
          </p:cNvSpPr>
          <p:nvPr>
            <p:ph idx="1"/>
          </p:nvPr>
        </p:nvSpPr>
        <p:spPr>
          <a:xfrm>
            <a:off x="1089499" y="778214"/>
            <a:ext cx="4352222" cy="5470186"/>
          </a:xfrm>
        </p:spPr>
        <p:txBody>
          <a:bodyPr>
            <a:noAutofit/>
          </a:bodyPr>
          <a:lstStyle/>
          <a:p>
            <a:pPr>
              <a:lnSpc>
                <a:spcPct val="90000"/>
              </a:lnSpc>
            </a:pPr>
            <a:r>
              <a:rPr lang="en-US" sz="1750" dirty="0"/>
              <a:t> Image vector is the input, and the caption is what we need to predict.</a:t>
            </a:r>
          </a:p>
          <a:p>
            <a:pPr>
              <a:lnSpc>
                <a:spcPct val="90000"/>
              </a:lnSpc>
            </a:pPr>
            <a:r>
              <a:rPr lang="en-US" sz="1750" dirty="0"/>
              <a:t>We provide the image vector and the first word as input and try to predict the second word, i.e.:</a:t>
            </a:r>
          </a:p>
          <a:p>
            <a:pPr>
              <a:lnSpc>
                <a:spcPct val="90000"/>
              </a:lnSpc>
            </a:pPr>
            <a:r>
              <a:rPr lang="en-US" sz="1750" dirty="0"/>
              <a:t>Input = Image_1 + ‘</a:t>
            </a:r>
            <a:r>
              <a:rPr lang="en-US" sz="1750" dirty="0" err="1"/>
              <a:t>startseq</a:t>
            </a:r>
            <a:r>
              <a:rPr lang="en-US" sz="1750" dirty="0"/>
              <a:t>’; Output = ‘the’</a:t>
            </a:r>
          </a:p>
          <a:p>
            <a:pPr>
              <a:lnSpc>
                <a:spcPct val="90000"/>
              </a:lnSpc>
            </a:pPr>
            <a:r>
              <a:rPr lang="en-US" sz="1750" dirty="0"/>
              <a:t>Then we provide image vector and the first two words as input and try to predict the third word, i.e.:</a:t>
            </a:r>
          </a:p>
          <a:p>
            <a:pPr>
              <a:lnSpc>
                <a:spcPct val="90000"/>
              </a:lnSpc>
            </a:pPr>
            <a:r>
              <a:rPr lang="en-US" sz="1750" dirty="0"/>
              <a:t>Input = Image_1 + ‘</a:t>
            </a:r>
            <a:r>
              <a:rPr lang="en-US" sz="1750" dirty="0" err="1"/>
              <a:t>startseq</a:t>
            </a:r>
            <a:r>
              <a:rPr lang="en-US" sz="1750" dirty="0"/>
              <a:t> the’; Output = ‘cat’</a:t>
            </a:r>
          </a:p>
          <a:p>
            <a:pPr>
              <a:lnSpc>
                <a:spcPct val="90000"/>
              </a:lnSpc>
            </a:pPr>
            <a:r>
              <a:rPr lang="en-US" sz="1750" dirty="0"/>
              <a:t>And so on…</a:t>
            </a:r>
          </a:p>
          <a:p>
            <a:pPr>
              <a:lnSpc>
                <a:spcPct val="90000"/>
              </a:lnSpc>
            </a:pPr>
            <a:r>
              <a:rPr lang="en-US" sz="1750" dirty="0"/>
              <a:t>It’s not just the image which goes as input to the system, but also, a partial caption which helps to </a:t>
            </a:r>
            <a:r>
              <a:rPr lang="en-US" sz="1750" b="1" dirty="0"/>
              <a:t>predict the next word in the sequence.</a:t>
            </a:r>
            <a:endParaRPr lang="en-US" sz="1750" dirty="0"/>
          </a:p>
        </p:txBody>
      </p:sp>
      <p:pic>
        <p:nvPicPr>
          <p:cNvPr id="5" name="Picture 4" descr="Table&#10;&#10;Description automatically generated">
            <a:extLst>
              <a:ext uri="{FF2B5EF4-FFF2-40B4-BE49-F238E27FC236}">
                <a16:creationId xmlns:a16="http://schemas.microsoft.com/office/drawing/2014/main" id="{BFF2F719-EA65-1D4A-8B40-E862A0F36EB9}"/>
              </a:ext>
            </a:extLst>
          </p:cNvPr>
          <p:cNvPicPr>
            <a:picLocks noChangeAspect="1"/>
          </p:cNvPicPr>
          <p:nvPr/>
        </p:nvPicPr>
        <p:blipFill>
          <a:blip r:embed="rId4"/>
          <a:stretch>
            <a:fillRect/>
          </a:stretch>
        </p:blipFill>
        <p:spPr>
          <a:xfrm>
            <a:off x="6091916" y="3046351"/>
            <a:ext cx="5451627" cy="2207908"/>
          </a:xfrm>
          <a:prstGeom prst="rect">
            <a:avLst/>
          </a:prstGeom>
          <a:effectLst>
            <a:outerShdw blurRad="50800" dist="38100" dir="5400000" algn="t" rotWithShape="0">
              <a:prstClr val="black">
                <a:alpha val="43000"/>
              </a:prstClr>
            </a:outerShdw>
          </a:effectLst>
        </p:spPr>
      </p:pic>
      <p:sp>
        <p:nvSpPr>
          <p:cNvPr id="6" name="Title 1">
            <a:extLst>
              <a:ext uri="{FF2B5EF4-FFF2-40B4-BE49-F238E27FC236}">
                <a16:creationId xmlns:a16="http://schemas.microsoft.com/office/drawing/2014/main" id="{8131F2D8-CE50-BE49-93C2-F194CBBE3907}"/>
              </a:ext>
            </a:extLst>
          </p:cNvPr>
          <p:cNvSpPr>
            <a:spLocks noGrp="1"/>
          </p:cNvSpPr>
          <p:nvPr>
            <p:ph type="title"/>
          </p:nvPr>
        </p:nvSpPr>
        <p:spPr>
          <a:xfrm>
            <a:off x="6091916" y="452718"/>
            <a:ext cx="3958918" cy="1962936"/>
          </a:xfrm>
        </p:spPr>
        <p:txBody>
          <a:bodyPr/>
          <a:lstStyle/>
          <a:p>
            <a:r>
              <a:rPr lang="en-US" dirty="0"/>
              <a:t>TRAINING SEQUENCE</a:t>
            </a:r>
          </a:p>
        </p:txBody>
      </p:sp>
    </p:spTree>
    <p:extLst>
      <p:ext uri="{BB962C8B-B14F-4D97-AF65-F5344CB8AC3E}">
        <p14:creationId xmlns:p14="http://schemas.microsoft.com/office/powerpoint/2010/main" val="3517509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CB88B2-9D78-EF40-9628-5F8FC39F9283}"/>
              </a:ext>
            </a:extLst>
          </p:cNvPr>
          <p:cNvSpPr>
            <a:spLocks noGrp="1"/>
          </p:cNvSpPr>
          <p:nvPr>
            <p:ph idx="1"/>
          </p:nvPr>
        </p:nvSpPr>
        <p:spPr>
          <a:xfrm>
            <a:off x="1103312" y="466928"/>
            <a:ext cx="8946541" cy="5781471"/>
          </a:xfrm>
        </p:spPr>
        <p:txBody>
          <a:bodyPr/>
          <a:lstStyle/>
          <a:p>
            <a:r>
              <a:rPr lang="en-US"/>
              <a:t>We are not going to pass the actual English text of the caption, rather we are going to pass the sequence of indices where each index represents a unique word.</a:t>
            </a:r>
          </a:p>
          <a:p>
            <a:r>
              <a:rPr lang="en-US"/>
              <a:t>Create an index for each word, let’s now replace the words with their indices. It looks like the following:</a:t>
            </a:r>
          </a:p>
          <a:p>
            <a:endParaRPr lang="en-US" dirty="0"/>
          </a:p>
        </p:txBody>
      </p:sp>
      <p:pic>
        <p:nvPicPr>
          <p:cNvPr id="5" name="Picture 4" descr="Table&#10;&#10;Description automatically generated">
            <a:extLst>
              <a:ext uri="{FF2B5EF4-FFF2-40B4-BE49-F238E27FC236}">
                <a16:creationId xmlns:a16="http://schemas.microsoft.com/office/drawing/2014/main" id="{89EA5388-9561-A848-9725-63EE05504591}"/>
              </a:ext>
            </a:extLst>
          </p:cNvPr>
          <p:cNvPicPr>
            <a:picLocks noChangeAspect="1"/>
          </p:cNvPicPr>
          <p:nvPr/>
        </p:nvPicPr>
        <p:blipFill>
          <a:blip r:embed="rId3"/>
          <a:stretch>
            <a:fillRect/>
          </a:stretch>
        </p:blipFill>
        <p:spPr>
          <a:xfrm>
            <a:off x="181433" y="2435021"/>
            <a:ext cx="5665591" cy="3956051"/>
          </a:xfrm>
          <a:prstGeom prst="rect">
            <a:avLst/>
          </a:prstGeom>
        </p:spPr>
      </p:pic>
      <p:pic>
        <p:nvPicPr>
          <p:cNvPr id="7" name="Picture 6" descr="Table&#10;&#10;Description automatically generated">
            <a:extLst>
              <a:ext uri="{FF2B5EF4-FFF2-40B4-BE49-F238E27FC236}">
                <a16:creationId xmlns:a16="http://schemas.microsoft.com/office/drawing/2014/main" id="{067AB28A-656B-6547-A1B6-E7A40BD69333}"/>
              </a:ext>
            </a:extLst>
          </p:cNvPr>
          <p:cNvPicPr>
            <a:picLocks noChangeAspect="1"/>
          </p:cNvPicPr>
          <p:nvPr/>
        </p:nvPicPr>
        <p:blipFill>
          <a:blip r:embed="rId4"/>
          <a:stretch>
            <a:fillRect/>
          </a:stretch>
        </p:blipFill>
        <p:spPr>
          <a:xfrm>
            <a:off x="6344978" y="2435022"/>
            <a:ext cx="5598184" cy="3956050"/>
          </a:xfrm>
          <a:prstGeom prst="rect">
            <a:avLst/>
          </a:prstGeom>
        </p:spPr>
      </p:pic>
    </p:spTree>
    <p:extLst>
      <p:ext uri="{BB962C8B-B14F-4D97-AF65-F5344CB8AC3E}">
        <p14:creationId xmlns:p14="http://schemas.microsoft.com/office/powerpoint/2010/main" val="3394804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AB153-31B3-E144-ABDA-B74A8ED718FD}"/>
              </a:ext>
            </a:extLst>
          </p:cNvPr>
          <p:cNvSpPr>
            <a:spLocks noGrp="1"/>
          </p:cNvSpPr>
          <p:nvPr>
            <p:ph type="title"/>
          </p:nvPr>
        </p:nvSpPr>
        <p:spPr>
          <a:xfrm>
            <a:off x="646111" y="452718"/>
            <a:ext cx="9404723" cy="870244"/>
          </a:xfrm>
        </p:spPr>
        <p:txBody>
          <a:bodyPr/>
          <a:lstStyle/>
          <a:p>
            <a:r>
              <a:rPr lang="en-US" dirty="0"/>
              <a:t>WHY DATA GENERATOR?</a:t>
            </a:r>
          </a:p>
        </p:txBody>
      </p:sp>
      <p:sp>
        <p:nvSpPr>
          <p:cNvPr id="3" name="Content Placeholder 2">
            <a:extLst>
              <a:ext uri="{FF2B5EF4-FFF2-40B4-BE49-F238E27FC236}">
                <a16:creationId xmlns:a16="http://schemas.microsoft.com/office/drawing/2014/main" id="{C83D3445-A281-C641-84EA-8F83F822EAD4}"/>
              </a:ext>
            </a:extLst>
          </p:cNvPr>
          <p:cNvSpPr>
            <a:spLocks noGrp="1"/>
          </p:cNvSpPr>
          <p:nvPr>
            <p:ph idx="1"/>
          </p:nvPr>
        </p:nvSpPr>
        <p:spPr>
          <a:xfrm>
            <a:off x="1103312" y="1322962"/>
            <a:ext cx="8946541" cy="4925437"/>
          </a:xfrm>
        </p:spPr>
        <p:txBody>
          <a:bodyPr>
            <a:normAutofit fontScale="92500" lnSpcReduction="10000"/>
          </a:bodyPr>
          <a:lstStyle/>
          <a:p>
            <a:r>
              <a:rPr lang="en-US" dirty="0"/>
              <a:t>Actual training dataset we have 6000 images, each having 5 captions. This makes a total of </a:t>
            </a:r>
            <a:r>
              <a:rPr lang="en-US" b="1" dirty="0"/>
              <a:t>30000</a:t>
            </a:r>
            <a:r>
              <a:rPr lang="en-US" dirty="0"/>
              <a:t> images and captions.</a:t>
            </a:r>
          </a:p>
          <a:p>
            <a:r>
              <a:rPr lang="en-US" dirty="0"/>
              <a:t>Even if we assume that each caption on an average is just 7 words long, it will lead to a total of 30000*7 i.e., </a:t>
            </a:r>
            <a:r>
              <a:rPr lang="en-US" b="1" dirty="0"/>
              <a:t>210000 </a:t>
            </a:r>
            <a:r>
              <a:rPr lang="en-US" dirty="0"/>
              <a:t>data points.</a:t>
            </a:r>
          </a:p>
          <a:p>
            <a:r>
              <a:rPr lang="en-US" dirty="0"/>
              <a:t>Size of the data matrix = n*m</a:t>
            </a:r>
          </a:p>
          <a:p>
            <a:r>
              <a:rPr lang="en-US" dirty="0"/>
              <a:t>Where n-&gt; number of data points (assumed as 210000)</a:t>
            </a:r>
          </a:p>
          <a:p>
            <a:r>
              <a:rPr lang="en-US" dirty="0"/>
              <a:t>And m-&gt; length of each data point</a:t>
            </a:r>
          </a:p>
          <a:p>
            <a:r>
              <a:rPr lang="en-US" dirty="0"/>
              <a:t>Clearly m= Length of image vector(2048) + Length of partial caption(x).</a:t>
            </a:r>
          </a:p>
          <a:p>
            <a:r>
              <a:rPr lang="en-US" dirty="0"/>
              <a:t>m = 2048 + x</a:t>
            </a:r>
          </a:p>
          <a:p>
            <a:r>
              <a:rPr lang="en-US" dirty="0"/>
              <a:t>But what is the value of x? Well, you might think it is 34, but no wait, it’s wrong.</a:t>
            </a:r>
          </a:p>
          <a:p>
            <a:r>
              <a:rPr lang="en-US" dirty="0"/>
              <a:t>Every word (or index) will be mapped (embedded) to higher dimensional space through one of the word embedding techniques.</a:t>
            </a:r>
            <a:br>
              <a:rPr lang="en-US" dirty="0"/>
            </a:br>
            <a:endParaRPr lang="en-US" dirty="0"/>
          </a:p>
        </p:txBody>
      </p:sp>
    </p:spTree>
    <p:extLst>
      <p:ext uri="{BB962C8B-B14F-4D97-AF65-F5344CB8AC3E}">
        <p14:creationId xmlns:p14="http://schemas.microsoft.com/office/powerpoint/2010/main" val="3595536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11589-3481-EE49-B4CF-14EB3358F01D}"/>
              </a:ext>
            </a:extLst>
          </p:cNvPr>
          <p:cNvSpPr>
            <a:spLocks noGrp="1"/>
          </p:cNvSpPr>
          <p:nvPr>
            <p:ph type="title"/>
          </p:nvPr>
        </p:nvSpPr>
        <p:spPr/>
        <p:txBody>
          <a:bodyPr/>
          <a:lstStyle/>
          <a:p>
            <a:r>
              <a:rPr lang="en-US" dirty="0"/>
              <a:t>WORD EMBEDDING</a:t>
            </a:r>
          </a:p>
        </p:txBody>
      </p:sp>
      <p:sp>
        <p:nvSpPr>
          <p:cNvPr id="3" name="Content Placeholder 2">
            <a:extLst>
              <a:ext uri="{FF2B5EF4-FFF2-40B4-BE49-F238E27FC236}">
                <a16:creationId xmlns:a16="http://schemas.microsoft.com/office/drawing/2014/main" id="{7DBCA301-3A05-0F45-8E51-8B1FC8F80C37}"/>
              </a:ext>
            </a:extLst>
          </p:cNvPr>
          <p:cNvSpPr>
            <a:spLocks noGrp="1"/>
          </p:cNvSpPr>
          <p:nvPr>
            <p:ph idx="1"/>
          </p:nvPr>
        </p:nvSpPr>
        <p:spPr>
          <a:xfrm>
            <a:off x="1103312" y="1225686"/>
            <a:ext cx="8946541" cy="5022714"/>
          </a:xfrm>
        </p:spPr>
        <p:txBody>
          <a:bodyPr/>
          <a:lstStyle/>
          <a:p>
            <a:r>
              <a:rPr lang="en-US" dirty="0"/>
              <a:t>Each word/index is mapped to a 50-long vector using a pre-trained GLOVE word embedding model</a:t>
            </a:r>
          </a:p>
          <a:p>
            <a:r>
              <a:rPr lang="en-US" dirty="0"/>
              <a:t>Now each sequence contains 34 indices, where each index is a vector of length 50. Therefore x = 34*50 = 1700</a:t>
            </a:r>
          </a:p>
          <a:p>
            <a:r>
              <a:rPr lang="en-US" dirty="0"/>
              <a:t>Thus, m = 3748</a:t>
            </a:r>
          </a:p>
          <a:p>
            <a:r>
              <a:rPr lang="en-US" dirty="0"/>
              <a:t>And this size of the data matrix = 210000 * 3748 = 787080000 blocks which is very huge and may require more than 3 GB of main memory and a lot of load on RAM, making the system slow.</a:t>
            </a:r>
          </a:p>
          <a:p>
            <a:r>
              <a:rPr lang="en-US" dirty="0"/>
              <a:t>For this reason, we use data generators a lot in Deep Learning.</a:t>
            </a:r>
          </a:p>
          <a:p>
            <a:r>
              <a:rPr lang="en-US" dirty="0"/>
              <a:t>With </a:t>
            </a:r>
            <a:r>
              <a:rPr lang="en-US" b="1" dirty="0"/>
              <a:t>SGD</a:t>
            </a:r>
            <a:r>
              <a:rPr lang="en-US" dirty="0"/>
              <a:t>, we do not calculate the loss on the entire data set to update the gradients. Rather in every iteration, we calculate the loss on a </a:t>
            </a:r>
            <a:r>
              <a:rPr lang="en-US" b="1" dirty="0"/>
              <a:t>batch</a:t>
            </a:r>
            <a:r>
              <a:rPr lang="en-US" dirty="0"/>
              <a:t> of data points (typically 64, 128, 256, etc.) to update the gradients.</a:t>
            </a:r>
          </a:p>
          <a:p>
            <a:endParaRPr lang="en-US" dirty="0"/>
          </a:p>
        </p:txBody>
      </p:sp>
    </p:spTree>
    <p:extLst>
      <p:ext uri="{BB962C8B-B14F-4D97-AF65-F5344CB8AC3E}">
        <p14:creationId xmlns:p14="http://schemas.microsoft.com/office/powerpoint/2010/main" val="9256730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71C6-4031-554F-B8A4-2D159A6A90BD}"/>
              </a:ext>
            </a:extLst>
          </p:cNvPr>
          <p:cNvSpPr>
            <a:spLocks noGrp="1"/>
          </p:cNvSpPr>
          <p:nvPr>
            <p:ph type="title"/>
          </p:nvPr>
        </p:nvSpPr>
        <p:spPr>
          <a:xfrm>
            <a:off x="646111" y="452718"/>
            <a:ext cx="9404723" cy="734056"/>
          </a:xfrm>
        </p:spPr>
        <p:txBody>
          <a:bodyPr/>
          <a:lstStyle/>
          <a:p>
            <a:r>
              <a:rPr lang="en-US" dirty="0"/>
              <a:t>DATA GENERATOR CODE</a:t>
            </a:r>
          </a:p>
        </p:txBody>
      </p:sp>
      <p:pic>
        <p:nvPicPr>
          <p:cNvPr id="5" name="Content Placeholder 4" descr="Text&#10;&#10;Description automatically generated">
            <a:extLst>
              <a:ext uri="{FF2B5EF4-FFF2-40B4-BE49-F238E27FC236}">
                <a16:creationId xmlns:a16="http://schemas.microsoft.com/office/drawing/2014/main" id="{24E2DE7F-D1C9-F147-8771-E0B00909B862}"/>
              </a:ext>
            </a:extLst>
          </p:cNvPr>
          <p:cNvPicPr>
            <a:picLocks noGrp="1" noChangeAspect="1"/>
          </p:cNvPicPr>
          <p:nvPr>
            <p:ph idx="1"/>
          </p:nvPr>
        </p:nvPicPr>
        <p:blipFill>
          <a:blip r:embed="rId2"/>
          <a:stretch>
            <a:fillRect/>
          </a:stretch>
        </p:blipFill>
        <p:spPr>
          <a:xfrm>
            <a:off x="1303507" y="1381328"/>
            <a:ext cx="8747328" cy="4867072"/>
          </a:xfrm>
        </p:spPr>
      </p:pic>
    </p:spTree>
    <p:extLst>
      <p:ext uri="{BB962C8B-B14F-4D97-AF65-F5344CB8AC3E}">
        <p14:creationId xmlns:p14="http://schemas.microsoft.com/office/powerpoint/2010/main" val="3281480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F91CF-6C06-554A-A1BC-D937F386FA4B}"/>
              </a:ext>
            </a:extLst>
          </p:cNvPr>
          <p:cNvSpPr>
            <a:spLocks noGrp="1"/>
          </p:cNvSpPr>
          <p:nvPr>
            <p:ph type="title"/>
          </p:nvPr>
        </p:nvSpPr>
        <p:spPr>
          <a:xfrm>
            <a:off x="646111" y="452718"/>
            <a:ext cx="9404723" cy="779734"/>
          </a:xfrm>
        </p:spPr>
        <p:txBody>
          <a:bodyPr/>
          <a:lstStyle/>
          <a:p>
            <a:r>
              <a:rPr lang="en-US" dirty="0"/>
              <a:t>ENCODER-DECODER MODEL</a:t>
            </a:r>
          </a:p>
        </p:txBody>
      </p:sp>
      <p:pic>
        <p:nvPicPr>
          <p:cNvPr id="5" name="Content Placeholder 4" descr="Chart, box and whisker chart&#10;&#10;Description automatically generated">
            <a:extLst>
              <a:ext uri="{FF2B5EF4-FFF2-40B4-BE49-F238E27FC236}">
                <a16:creationId xmlns:a16="http://schemas.microsoft.com/office/drawing/2014/main" id="{52A42CC4-957E-DD40-BB7A-7FEA107BBDF6}"/>
              </a:ext>
            </a:extLst>
          </p:cNvPr>
          <p:cNvPicPr>
            <a:picLocks noGrp="1" noChangeAspect="1"/>
          </p:cNvPicPr>
          <p:nvPr>
            <p:ph idx="1"/>
          </p:nvPr>
        </p:nvPicPr>
        <p:blipFill>
          <a:blip r:embed="rId3"/>
          <a:stretch>
            <a:fillRect/>
          </a:stretch>
        </p:blipFill>
        <p:spPr>
          <a:xfrm>
            <a:off x="743813" y="1588238"/>
            <a:ext cx="10704374" cy="4747470"/>
          </a:xfrm>
        </p:spPr>
      </p:pic>
    </p:spTree>
    <p:extLst>
      <p:ext uri="{BB962C8B-B14F-4D97-AF65-F5344CB8AC3E}">
        <p14:creationId xmlns:p14="http://schemas.microsoft.com/office/powerpoint/2010/main" val="4134562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CF752-1DFD-5B47-950B-9BD09A08D5CB}"/>
              </a:ext>
            </a:extLst>
          </p:cNvPr>
          <p:cNvSpPr>
            <a:spLocks noGrp="1"/>
          </p:cNvSpPr>
          <p:nvPr>
            <p:ph type="title"/>
          </p:nvPr>
        </p:nvSpPr>
        <p:spPr>
          <a:xfrm>
            <a:off x="646111" y="452718"/>
            <a:ext cx="9404723" cy="701712"/>
          </a:xfrm>
        </p:spPr>
        <p:txBody>
          <a:bodyPr/>
          <a:lstStyle/>
          <a:p>
            <a:r>
              <a:rPr lang="en-US" dirty="0"/>
              <a:t>TABLE OF CONTENTS</a:t>
            </a:r>
          </a:p>
        </p:txBody>
      </p:sp>
      <p:sp>
        <p:nvSpPr>
          <p:cNvPr id="3" name="Content Placeholder 2">
            <a:extLst>
              <a:ext uri="{FF2B5EF4-FFF2-40B4-BE49-F238E27FC236}">
                <a16:creationId xmlns:a16="http://schemas.microsoft.com/office/drawing/2014/main" id="{11CA94D7-A820-CF47-B87E-5B4B17C79A7B}"/>
              </a:ext>
            </a:extLst>
          </p:cNvPr>
          <p:cNvSpPr>
            <a:spLocks noGrp="1"/>
          </p:cNvSpPr>
          <p:nvPr>
            <p:ph idx="1"/>
          </p:nvPr>
        </p:nvSpPr>
        <p:spPr>
          <a:xfrm>
            <a:off x="1103312" y="1154430"/>
            <a:ext cx="8946541" cy="5601212"/>
          </a:xfrm>
        </p:spPr>
        <p:txBody>
          <a:bodyPr>
            <a:normAutofit/>
          </a:bodyPr>
          <a:lstStyle/>
          <a:p>
            <a:r>
              <a:rPr lang="en-US" b="1" dirty="0"/>
              <a:t>INTRODUCTION</a:t>
            </a:r>
          </a:p>
          <a:p>
            <a:r>
              <a:rPr lang="en-US" b="1" dirty="0"/>
              <a:t>PROBLEM STATEMENT</a:t>
            </a:r>
          </a:p>
          <a:p>
            <a:r>
              <a:rPr lang="en-US" b="1" dirty="0"/>
              <a:t>APPLICATIONS</a:t>
            </a:r>
          </a:p>
          <a:p>
            <a:r>
              <a:rPr lang="en-US" b="1" dirty="0"/>
              <a:t>PRE-REQUISITES </a:t>
            </a:r>
          </a:p>
          <a:p>
            <a:r>
              <a:rPr lang="en-US" b="1" dirty="0"/>
              <a:t>DATA SOURCE </a:t>
            </a:r>
            <a:r>
              <a:rPr lang="en-US" sz="1500" dirty="0"/>
              <a:t>: COLLECTION AND DESCRIPTION UNDERSTANDING THE DATA</a:t>
            </a:r>
          </a:p>
          <a:p>
            <a:r>
              <a:rPr lang="en-US" b="1" dirty="0"/>
              <a:t>MODEL IMPLEMENTATION</a:t>
            </a:r>
            <a:r>
              <a:rPr lang="en-US" sz="1500" dirty="0"/>
              <a:t>: HIGH-LEVEL ARCHITECTURE, DATA PREPARATION,ENCODER-DECODER MODEL, HYPERPARAMETER TUNING AND TRAINING</a:t>
            </a:r>
          </a:p>
          <a:p>
            <a:r>
              <a:rPr lang="en-US" b="1" dirty="0"/>
              <a:t>MODEL EVALUTION</a:t>
            </a:r>
          </a:p>
          <a:p>
            <a:r>
              <a:rPr lang="en-US" b="1" dirty="0"/>
              <a:t>CONCLUSION AND FUTURE DIRECTIONS</a:t>
            </a:r>
          </a:p>
          <a:p>
            <a:r>
              <a:rPr lang="en-US" b="1" dirty="0"/>
              <a:t>REFERENCES</a:t>
            </a:r>
          </a:p>
        </p:txBody>
      </p:sp>
    </p:spTree>
    <p:extLst>
      <p:ext uri="{BB962C8B-B14F-4D97-AF65-F5344CB8AC3E}">
        <p14:creationId xmlns:p14="http://schemas.microsoft.com/office/powerpoint/2010/main" val="3441546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00B55C18-65CF-3F46-9FC2-C85B9917097A}"/>
              </a:ext>
            </a:extLst>
          </p:cNvPr>
          <p:cNvPicPr>
            <a:picLocks noChangeAspect="1"/>
          </p:cNvPicPr>
          <p:nvPr/>
        </p:nvPicPr>
        <p:blipFill>
          <a:blip r:embed="rId3"/>
          <a:stretch>
            <a:fillRect/>
          </a:stretch>
        </p:blipFill>
        <p:spPr>
          <a:xfrm>
            <a:off x="2362200" y="322746"/>
            <a:ext cx="7467600" cy="4025900"/>
          </a:xfrm>
          <a:prstGeom prst="rect">
            <a:avLst/>
          </a:prstGeom>
        </p:spPr>
      </p:pic>
      <p:pic>
        <p:nvPicPr>
          <p:cNvPr id="7" name="Picture 6" descr="Diagram&#10;&#10;Description automatically generated">
            <a:extLst>
              <a:ext uri="{FF2B5EF4-FFF2-40B4-BE49-F238E27FC236}">
                <a16:creationId xmlns:a16="http://schemas.microsoft.com/office/drawing/2014/main" id="{4C079C02-F742-3A40-9FA7-587D6661AD71}"/>
              </a:ext>
            </a:extLst>
          </p:cNvPr>
          <p:cNvPicPr>
            <a:picLocks noChangeAspect="1"/>
          </p:cNvPicPr>
          <p:nvPr/>
        </p:nvPicPr>
        <p:blipFill>
          <a:blip r:embed="rId4"/>
          <a:stretch>
            <a:fillRect/>
          </a:stretch>
        </p:blipFill>
        <p:spPr>
          <a:xfrm>
            <a:off x="3638964" y="4421675"/>
            <a:ext cx="4914072" cy="2113579"/>
          </a:xfrm>
          <a:prstGeom prst="rect">
            <a:avLst/>
          </a:prstGeom>
        </p:spPr>
      </p:pic>
    </p:spTree>
    <p:extLst>
      <p:ext uri="{BB962C8B-B14F-4D97-AF65-F5344CB8AC3E}">
        <p14:creationId xmlns:p14="http://schemas.microsoft.com/office/powerpoint/2010/main" val="1430591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3CC8D252-8044-458D-A776-6A5833FEFD2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1" name="Picture 30">
            <a:extLst>
              <a:ext uri="{FF2B5EF4-FFF2-40B4-BE49-F238E27FC236}">
                <a16:creationId xmlns:a16="http://schemas.microsoft.com/office/drawing/2014/main" id="{E884AA69-7728-499C-8FA7-A3FCA738EB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3" name="Oval 32">
            <a:extLst>
              <a:ext uri="{FF2B5EF4-FFF2-40B4-BE49-F238E27FC236}">
                <a16:creationId xmlns:a16="http://schemas.microsoft.com/office/drawing/2014/main" id="{79760FB8-CC91-426C-9EF3-A58786866B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5" name="Picture 34">
            <a:extLst>
              <a:ext uri="{FF2B5EF4-FFF2-40B4-BE49-F238E27FC236}">
                <a16:creationId xmlns:a16="http://schemas.microsoft.com/office/drawing/2014/main" id="{CE274F2C-FBD9-4A60-B6A0-FB7532F599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7" name="Picture 36">
            <a:extLst>
              <a:ext uri="{FF2B5EF4-FFF2-40B4-BE49-F238E27FC236}">
                <a16:creationId xmlns:a16="http://schemas.microsoft.com/office/drawing/2014/main" id="{D543DFE3-F007-48D9-A223-F7351802D4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9" name="Rectangle 38">
            <a:extLst>
              <a:ext uri="{FF2B5EF4-FFF2-40B4-BE49-F238E27FC236}">
                <a16:creationId xmlns:a16="http://schemas.microsoft.com/office/drawing/2014/main" id="{09E7EBD1-9868-4F2F-B4FF-A89B93CFB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1" name="Rectangle 40">
            <a:extLst>
              <a:ext uri="{FF2B5EF4-FFF2-40B4-BE49-F238E27FC236}">
                <a16:creationId xmlns:a16="http://schemas.microsoft.com/office/drawing/2014/main" id="{B84B712E-6BBF-4241-BAB7-D7E064B173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F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4" name="Rectangle 42">
            <a:extLst>
              <a:ext uri="{FF2B5EF4-FFF2-40B4-BE49-F238E27FC236}">
                <a16:creationId xmlns:a16="http://schemas.microsoft.com/office/drawing/2014/main" id="{D22F3D4E-E5F5-4623-B278-D7E30BEF9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Diagram, table&#10;&#10;Description automatically generated">
            <a:extLst>
              <a:ext uri="{FF2B5EF4-FFF2-40B4-BE49-F238E27FC236}">
                <a16:creationId xmlns:a16="http://schemas.microsoft.com/office/drawing/2014/main" id="{8A420297-FE63-8746-8BBB-3865B9E408D2}"/>
              </a:ext>
            </a:extLst>
          </p:cNvPr>
          <p:cNvPicPr>
            <a:picLocks noChangeAspect="1"/>
          </p:cNvPicPr>
          <p:nvPr/>
        </p:nvPicPr>
        <p:blipFill>
          <a:blip r:embed="rId7"/>
          <a:stretch>
            <a:fillRect/>
          </a:stretch>
        </p:blipFill>
        <p:spPr>
          <a:xfrm>
            <a:off x="717673" y="643467"/>
            <a:ext cx="4986103" cy="5571066"/>
          </a:xfrm>
          <a:prstGeom prst="rect">
            <a:avLst/>
          </a:prstGeom>
        </p:spPr>
      </p:pic>
      <p:sp useBgFill="1">
        <p:nvSpPr>
          <p:cNvPr id="55" name="Rectangle 44">
            <a:extLst>
              <a:ext uri="{FF2B5EF4-FFF2-40B4-BE49-F238E27FC236}">
                <a16:creationId xmlns:a16="http://schemas.microsoft.com/office/drawing/2014/main" id="{7B7F5E51-5BF8-4198-AD70-78D94F3A9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74979"/>
            <a:ext cx="5458121" cy="5897880"/>
          </a:xfrm>
          <a:prstGeom prst="rect">
            <a:avLst/>
          </a:prstGeom>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able&#10;&#10;Description automatically generated">
            <a:extLst>
              <a:ext uri="{FF2B5EF4-FFF2-40B4-BE49-F238E27FC236}">
                <a16:creationId xmlns:a16="http://schemas.microsoft.com/office/drawing/2014/main" id="{CCF0F027-A547-D34F-A640-749511208816}"/>
              </a:ext>
            </a:extLst>
          </p:cNvPr>
          <p:cNvPicPr>
            <a:picLocks noGrp="1" noChangeAspect="1"/>
          </p:cNvPicPr>
          <p:nvPr>
            <p:ph idx="1"/>
          </p:nvPr>
        </p:nvPicPr>
        <p:blipFill>
          <a:blip r:embed="rId8"/>
          <a:stretch>
            <a:fillRect/>
          </a:stretch>
        </p:blipFill>
        <p:spPr>
          <a:xfrm>
            <a:off x="6423321" y="1793710"/>
            <a:ext cx="5134516" cy="3260417"/>
          </a:xfrm>
          <a:prstGeom prst="rect">
            <a:avLst/>
          </a:prstGeom>
        </p:spPr>
      </p:pic>
    </p:spTree>
    <p:extLst>
      <p:ext uri="{BB962C8B-B14F-4D97-AF65-F5344CB8AC3E}">
        <p14:creationId xmlns:p14="http://schemas.microsoft.com/office/powerpoint/2010/main" val="1595512585"/>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11C6C-D558-AF40-A620-2EC2D00DB5FC}"/>
              </a:ext>
            </a:extLst>
          </p:cNvPr>
          <p:cNvSpPr>
            <a:spLocks noGrp="1"/>
          </p:cNvSpPr>
          <p:nvPr>
            <p:ph type="title"/>
          </p:nvPr>
        </p:nvSpPr>
        <p:spPr/>
        <p:txBody>
          <a:bodyPr/>
          <a:lstStyle/>
          <a:p>
            <a:r>
              <a:rPr lang="en-US" dirty="0"/>
              <a:t>HYPERPARAMETER TUNING</a:t>
            </a:r>
          </a:p>
        </p:txBody>
      </p:sp>
      <p:sp>
        <p:nvSpPr>
          <p:cNvPr id="3" name="Content Placeholder 2">
            <a:extLst>
              <a:ext uri="{FF2B5EF4-FFF2-40B4-BE49-F238E27FC236}">
                <a16:creationId xmlns:a16="http://schemas.microsoft.com/office/drawing/2014/main" id="{9792BB09-206A-194B-AFA6-EFC5CF212B08}"/>
              </a:ext>
            </a:extLst>
          </p:cNvPr>
          <p:cNvSpPr>
            <a:spLocks noGrp="1"/>
          </p:cNvSpPr>
          <p:nvPr>
            <p:ph idx="1"/>
          </p:nvPr>
        </p:nvSpPr>
        <p:spPr/>
        <p:txBody>
          <a:bodyPr/>
          <a:lstStyle/>
          <a:p>
            <a:r>
              <a:rPr lang="en-US" dirty="0"/>
              <a:t>The model was then trained for 30 epochs with the initial learning rate of 0.001 and 3 pictures per batch (batch size). However, after 20 epochs, the learning rate was reduced to 0.0001 and the model was trained on 6 pictures per batch.</a:t>
            </a:r>
          </a:p>
          <a:p>
            <a:r>
              <a:rPr lang="en-US" dirty="0"/>
              <a:t>This generally makes sense because during the later stages of training, since the model is moving towards convergence, we must lower the learning rate so that we take smaller steps towards the minima. Also increasing the batch size over time helps your gradient updates to be more powerful.</a:t>
            </a:r>
          </a:p>
          <a:p>
            <a:pPr marL="0" indent="0">
              <a:buNone/>
            </a:pPr>
            <a:endParaRPr lang="en-US" dirty="0"/>
          </a:p>
        </p:txBody>
      </p:sp>
    </p:spTree>
    <p:extLst>
      <p:ext uri="{BB962C8B-B14F-4D97-AF65-F5344CB8AC3E}">
        <p14:creationId xmlns:p14="http://schemas.microsoft.com/office/powerpoint/2010/main" val="22027568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application&#10;&#10;Description automatically generated">
            <a:extLst>
              <a:ext uri="{FF2B5EF4-FFF2-40B4-BE49-F238E27FC236}">
                <a16:creationId xmlns:a16="http://schemas.microsoft.com/office/drawing/2014/main" id="{2F0DA5AC-2A56-9942-AF69-84BA4F791CDA}"/>
              </a:ext>
            </a:extLst>
          </p:cNvPr>
          <p:cNvPicPr>
            <a:picLocks noChangeAspect="1"/>
          </p:cNvPicPr>
          <p:nvPr/>
        </p:nvPicPr>
        <p:blipFill>
          <a:blip r:embed="rId2"/>
          <a:stretch>
            <a:fillRect/>
          </a:stretch>
        </p:blipFill>
        <p:spPr>
          <a:xfrm>
            <a:off x="601710" y="165896"/>
            <a:ext cx="6565900" cy="3302000"/>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449A9088-6EC4-B94D-BA93-2C360324A901}"/>
              </a:ext>
            </a:extLst>
          </p:cNvPr>
          <p:cNvPicPr>
            <a:picLocks noChangeAspect="1"/>
          </p:cNvPicPr>
          <p:nvPr/>
        </p:nvPicPr>
        <p:blipFill>
          <a:blip r:embed="rId3"/>
          <a:stretch>
            <a:fillRect/>
          </a:stretch>
        </p:blipFill>
        <p:spPr>
          <a:xfrm>
            <a:off x="7741683" y="1225360"/>
            <a:ext cx="4076700" cy="3822700"/>
          </a:xfrm>
          <a:prstGeom prst="rect">
            <a:avLst/>
          </a:prstGeom>
        </p:spPr>
      </p:pic>
      <p:pic>
        <p:nvPicPr>
          <p:cNvPr id="13" name="Picture 12" descr="Graphical user interface, application&#10;&#10;Description automatically generated">
            <a:extLst>
              <a:ext uri="{FF2B5EF4-FFF2-40B4-BE49-F238E27FC236}">
                <a16:creationId xmlns:a16="http://schemas.microsoft.com/office/drawing/2014/main" id="{096374B4-D06C-584E-9679-51D2144B7750}"/>
              </a:ext>
            </a:extLst>
          </p:cNvPr>
          <p:cNvPicPr>
            <a:picLocks noChangeAspect="1"/>
          </p:cNvPicPr>
          <p:nvPr/>
        </p:nvPicPr>
        <p:blipFill>
          <a:blip r:embed="rId4"/>
          <a:stretch>
            <a:fillRect/>
          </a:stretch>
        </p:blipFill>
        <p:spPr>
          <a:xfrm>
            <a:off x="1252671" y="3578654"/>
            <a:ext cx="5263978" cy="3113450"/>
          </a:xfrm>
          <a:prstGeom prst="rect">
            <a:avLst/>
          </a:prstGeom>
        </p:spPr>
      </p:pic>
      <p:sp>
        <p:nvSpPr>
          <p:cNvPr id="16" name="Title 1">
            <a:extLst>
              <a:ext uri="{FF2B5EF4-FFF2-40B4-BE49-F238E27FC236}">
                <a16:creationId xmlns:a16="http://schemas.microsoft.com/office/drawing/2014/main" id="{CA128291-98CE-B746-BC5F-015EAB025D65}"/>
              </a:ext>
            </a:extLst>
          </p:cNvPr>
          <p:cNvSpPr>
            <a:spLocks noGrp="1"/>
          </p:cNvSpPr>
          <p:nvPr>
            <p:ph type="title"/>
          </p:nvPr>
        </p:nvSpPr>
        <p:spPr>
          <a:xfrm>
            <a:off x="7304087" y="275297"/>
            <a:ext cx="2883224" cy="661884"/>
          </a:xfrm>
        </p:spPr>
        <p:txBody>
          <a:bodyPr/>
          <a:lstStyle/>
          <a:p>
            <a:pPr algn="ctr"/>
            <a:r>
              <a:rPr lang="en-US" sz="3000" dirty="0"/>
              <a:t>EVALUATION</a:t>
            </a:r>
          </a:p>
        </p:txBody>
      </p:sp>
    </p:spTree>
    <p:extLst>
      <p:ext uri="{BB962C8B-B14F-4D97-AF65-F5344CB8AC3E}">
        <p14:creationId xmlns:p14="http://schemas.microsoft.com/office/powerpoint/2010/main" val="3279997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 name="Picture 9">
            <a:extLst>
              <a:ext uri="{FF2B5EF4-FFF2-40B4-BE49-F238E27FC236}">
                <a16:creationId xmlns:a16="http://schemas.microsoft.com/office/drawing/2014/main" id="{3CC8D252-8044-458D-A776-6A5833FEFD2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1" name="Picture 11">
            <a:extLst>
              <a:ext uri="{FF2B5EF4-FFF2-40B4-BE49-F238E27FC236}">
                <a16:creationId xmlns:a16="http://schemas.microsoft.com/office/drawing/2014/main" id="{E884AA69-7728-499C-8FA7-A3FCA738EB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2" name="Oval 13">
            <a:extLst>
              <a:ext uri="{FF2B5EF4-FFF2-40B4-BE49-F238E27FC236}">
                <a16:creationId xmlns:a16="http://schemas.microsoft.com/office/drawing/2014/main" id="{79760FB8-CC91-426C-9EF3-A58786866B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3" name="Picture 15">
            <a:extLst>
              <a:ext uri="{FF2B5EF4-FFF2-40B4-BE49-F238E27FC236}">
                <a16:creationId xmlns:a16="http://schemas.microsoft.com/office/drawing/2014/main" id="{CE274F2C-FBD9-4A60-B6A0-FB7532F599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4" name="Picture 17">
            <a:extLst>
              <a:ext uri="{FF2B5EF4-FFF2-40B4-BE49-F238E27FC236}">
                <a16:creationId xmlns:a16="http://schemas.microsoft.com/office/drawing/2014/main" id="{D543DFE3-F007-48D9-A223-F7351802D4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5" name="Rectangle 19">
            <a:extLst>
              <a:ext uri="{FF2B5EF4-FFF2-40B4-BE49-F238E27FC236}">
                <a16:creationId xmlns:a16="http://schemas.microsoft.com/office/drawing/2014/main" id="{09E7EBD1-9868-4F2F-B4FF-A89B93CFB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6" name="Rectangle 21">
            <a:extLst>
              <a:ext uri="{FF2B5EF4-FFF2-40B4-BE49-F238E27FC236}">
                <a16:creationId xmlns:a16="http://schemas.microsoft.com/office/drawing/2014/main" id="{B84B712E-6BBF-4241-BAB7-D7E064B173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F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7" name="Rectangle 23">
            <a:extLst>
              <a:ext uri="{FF2B5EF4-FFF2-40B4-BE49-F238E27FC236}">
                <a16:creationId xmlns:a16="http://schemas.microsoft.com/office/drawing/2014/main" id="{D22F3D4E-E5F5-4623-B278-D7E30BEF9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application&#10;&#10;Description automatically generated">
            <a:extLst>
              <a:ext uri="{FF2B5EF4-FFF2-40B4-BE49-F238E27FC236}">
                <a16:creationId xmlns:a16="http://schemas.microsoft.com/office/drawing/2014/main" id="{92CF6621-145D-F143-8FE3-4D80436B1D5A}"/>
              </a:ext>
            </a:extLst>
          </p:cNvPr>
          <p:cNvPicPr>
            <a:picLocks noChangeAspect="1"/>
          </p:cNvPicPr>
          <p:nvPr/>
        </p:nvPicPr>
        <p:blipFill>
          <a:blip r:embed="rId6"/>
          <a:stretch>
            <a:fillRect/>
          </a:stretch>
        </p:blipFill>
        <p:spPr>
          <a:xfrm>
            <a:off x="643467" y="1651175"/>
            <a:ext cx="5134516" cy="3555650"/>
          </a:xfrm>
          <a:prstGeom prst="rect">
            <a:avLst/>
          </a:prstGeom>
        </p:spPr>
      </p:pic>
      <p:sp useBgFill="1">
        <p:nvSpPr>
          <p:cNvPr id="38" name="Rectangle 25">
            <a:extLst>
              <a:ext uri="{FF2B5EF4-FFF2-40B4-BE49-F238E27FC236}">
                <a16:creationId xmlns:a16="http://schemas.microsoft.com/office/drawing/2014/main" id="{7B7F5E51-5BF8-4198-AD70-78D94F3A9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74979"/>
            <a:ext cx="5458121" cy="5897880"/>
          </a:xfrm>
          <a:prstGeom prst="rect">
            <a:avLst/>
          </a:prstGeom>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grass, sport, screenshot&#10;&#10;Description automatically generated">
            <a:extLst>
              <a:ext uri="{FF2B5EF4-FFF2-40B4-BE49-F238E27FC236}">
                <a16:creationId xmlns:a16="http://schemas.microsoft.com/office/drawing/2014/main" id="{7D5D51A6-05F5-174B-8E18-C639E4CA078A}"/>
              </a:ext>
            </a:extLst>
          </p:cNvPr>
          <p:cNvPicPr>
            <a:picLocks noChangeAspect="1"/>
          </p:cNvPicPr>
          <p:nvPr/>
        </p:nvPicPr>
        <p:blipFill>
          <a:blip r:embed="rId7"/>
          <a:stretch>
            <a:fillRect/>
          </a:stretch>
        </p:blipFill>
        <p:spPr>
          <a:xfrm>
            <a:off x="6423321" y="1774456"/>
            <a:ext cx="5134516" cy="3298926"/>
          </a:xfrm>
          <a:prstGeom prst="rect">
            <a:avLst/>
          </a:prstGeom>
        </p:spPr>
      </p:pic>
    </p:spTree>
    <p:extLst>
      <p:ext uri="{BB962C8B-B14F-4D97-AF65-F5344CB8AC3E}">
        <p14:creationId xmlns:p14="http://schemas.microsoft.com/office/powerpoint/2010/main" val="1496203246"/>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4" name="Picture 13">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5" name="Oval 15">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6" name="Picture 17">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EA43901-E408-7544-9415-BD84A24F0DE1}"/>
              </a:ext>
            </a:extLst>
          </p:cNvPr>
          <p:cNvSpPr>
            <a:spLocks noGrp="1"/>
          </p:cNvSpPr>
          <p:nvPr>
            <p:ph type="title"/>
          </p:nvPr>
        </p:nvSpPr>
        <p:spPr>
          <a:xfrm>
            <a:off x="8210623" y="1447800"/>
            <a:ext cx="3333676" cy="3096987"/>
          </a:xfrm>
        </p:spPr>
        <p:txBody>
          <a:bodyPr vert="horz" lIns="91440" tIns="45720" rIns="91440" bIns="45720" rtlCol="0" anchor="b">
            <a:normAutofit/>
          </a:bodyPr>
          <a:lstStyle/>
          <a:p>
            <a:pPr>
              <a:lnSpc>
                <a:spcPct val="90000"/>
              </a:lnSpc>
            </a:pPr>
            <a:r>
              <a:rPr lang="en-US" sz="3800"/>
              <a:t>RESULTS FROM USING OTHER PRETRAINED MODEL</a:t>
            </a:r>
          </a:p>
        </p:txBody>
      </p:sp>
      <p:sp>
        <p:nvSpPr>
          <p:cNvPr id="24" name="Freeform: Shape 23">
            <a:extLst>
              <a:ext uri="{FF2B5EF4-FFF2-40B4-BE49-F238E27FC236}">
                <a16:creationId xmlns:a16="http://schemas.microsoft.com/office/drawing/2014/main" id="{6CA339E8-C3D7-476D-AC8A-9B101D1A5D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475977" y="-475977"/>
            <a:ext cx="6858000" cy="7809953"/>
          </a:xfrm>
          <a:custGeom>
            <a:avLst/>
            <a:gdLst>
              <a:gd name="connsiteX0" fmla="*/ 6858000 w 6858000"/>
              <a:gd name="connsiteY0" fmla="*/ 1344715 h 7809953"/>
              <a:gd name="connsiteX1" fmla="*/ 6858000 w 6858000"/>
              <a:gd name="connsiteY1" fmla="*/ 1177 h 7809953"/>
              <a:gd name="connsiteX2" fmla="*/ 6702323 w 6858000"/>
              <a:gd name="connsiteY2" fmla="*/ 26222 h 7809953"/>
              <a:gd name="connsiteX3" fmla="*/ 6547332 w 6858000"/>
              <a:gd name="connsiteY3" fmla="*/ 50091 h 7809953"/>
              <a:gd name="connsiteX4" fmla="*/ 6391656 w 6858000"/>
              <a:gd name="connsiteY4" fmla="*/ 73455 h 7809953"/>
              <a:gd name="connsiteX5" fmla="*/ 6235293 w 6858000"/>
              <a:gd name="connsiteY5" fmla="*/ 93458 h 7809953"/>
              <a:gd name="connsiteX6" fmla="*/ 6079617 w 6858000"/>
              <a:gd name="connsiteY6" fmla="*/ 113629 h 7809953"/>
              <a:gd name="connsiteX7" fmla="*/ 5923254 w 6858000"/>
              <a:gd name="connsiteY7" fmla="*/ 132455 h 7809953"/>
              <a:gd name="connsiteX8" fmla="*/ 5768949 w 6858000"/>
              <a:gd name="connsiteY8" fmla="*/ 148591 h 7809953"/>
              <a:gd name="connsiteX9" fmla="*/ 5612587 w 6858000"/>
              <a:gd name="connsiteY9" fmla="*/ 163887 h 7809953"/>
              <a:gd name="connsiteX10" fmla="*/ 5456910 w 6858000"/>
              <a:gd name="connsiteY10" fmla="*/ 177839 h 7809953"/>
              <a:gd name="connsiteX11" fmla="*/ 5303977 w 6858000"/>
              <a:gd name="connsiteY11" fmla="*/ 189941 h 7809953"/>
              <a:gd name="connsiteX12" fmla="*/ 5148986 w 6858000"/>
              <a:gd name="connsiteY12" fmla="*/ 202044 h 7809953"/>
              <a:gd name="connsiteX13" fmla="*/ 4996053 w 6858000"/>
              <a:gd name="connsiteY13" fmla="*/ 212129 h 7809953"/>
              <a:gd name="connsiteX14" fmla="*/ 4843119 w 6858000"/>
              <a:gd name="connsiteY14" fmla="*/ 220029 h 7809953"/>
              <a:gd name="connsiteX15" fmla="*/ 4690872 w 6858000"/>
              <a:gd name="connsiteY15" fmla="*/ 228266 h 7809953"/>
              <a:gd name="connsiteX16" fmla="*/ 4539996 w 6858000"/>
              <a:gd name="connsiteY16" fmla="*/ 235157 h 7809953"/>
              <a:gd name="connsiteX17" fmla="*/ 4390491 w 6858000"/>
              <a:gd name="connsiteY17" fmla="*/ 240032 h 7809953"/>
              <a:gd name="connsiteX18" fmla="*/ 4240987 w 6858000"/>
              <a:gd name="connsiteY18" fmla="*/ 244234 h 7809953"/>
              <a:gd name="connsiteX19" fmla="*/ 4092855 w 6858000"/>
              <a:gd name="connsiteY19" fmla="*/ 248268 h 7809953"/>
              <a:gd name="connsiteX20" fmla="*/ 3946779 w 6858000"/>
              <a:gd name="connsiteY20" fmla="*/ 250117 h 7809953"/>
              <a:gd name="connsiteX21" fmla="*/ 3800704 w 6858000"/>
              <a:gd name="connsiteY21" fmla="*/ 252134 h 7809953"/>
              <a:gd name="connsiteX22" fmla="*/ 3656685 w 6858000"/>
              <a:gd name="connsiteY22" fmla="*/ 253143 h 7809953"/>
              <a:gd name="connsiteX23" fmla="*/ 3514039 w 6858000"/>
              <a:gd name="connsiteY23" fmla="*/ 252134 h 7809953"/>
              <a:gd name="connsiteX24" fmla="*/ 3372765 w 6858000"/>
              <a:gd name="connsiteY24" fmla="*/ 252134 h 7809953"/>
              <a:gd name="connsiteX25" fmla="*/ 3232861 w 6858000"/>
              <a:gd name="connsiteY25" fmla="*/ 250117 h 7809953"/>
              <a:gd name="connsiteX26" fmla="*/ 3095701 w 6858000"/>
              <a:gd name="connsiteY26" fmla="*/ 247092 h 7809953"/>
              <a:gd name="connsiteX27" fmla="*/ 2959913 w 6858000"/>
              <a:gd name="connsiteY27" fmla="*/ 244234 h 7809953"/>
              <a:gd name="connsiteX28" fmla="*/ 2826868 w 6858000"/>
              <a:gd name="connsiteY28" fmla="*/ 241040 h 7809953"/>
              <a:gd name="connsiteX29" fmla="*/ 2694508 w 6858000"/>
              <a:gd name="connsiteY29" fmla="*/ 236166 h 7809953"/>
              <a:gd name="connsiteX30" fmla="*/ 2564207 w 6858000"/>
              <a:gd name="connsiteY30" fmla="*/ 230955 h 7809953"/>
              <a:gd name="connsiteX31" fmla="*/ 2436648 w 6858000"/>
              <a:gd name="connsiteY31" fmla="*/ 226249 h 7809953"/>
              <a:gd name="connsiteX32" fmla="*/ 2187702 w 6858000"/>
              <a:gd name="connsiteY32" fmla="*/ 212969 h 7809953"/>
              <a:gd name="connsiteX33" fmla="*/ 1949044 w 6858000"/>
              <a:gd name="connsiteY33" fmla="*/ 198850 h 7809953"/>
              <a:gd name="connsiteX34" fmla="*/ 1719987 w 6858000"/>
              <a:gd name="connsiteY34" fmla="*/ 184058 h 7809953"/>
              <a:gd name="connsiteX35" fmla="*/ 1503274 w 6858000"/>
              <a:gd name="connsiteY35" fmla="*/ 167753 h 7809953"/>
              <a:gd name="connsiteX36" fmla="*/ 1296162 w 6858000"/>
              <a:gd name="connsiteY36" fmla="*/ 150776 h 7809953"/>
              <a:gd name="connsiteX37" fmla="*/ 1104138 w 6858000"/>
              <a:gd name="connsiteY37" fmla="*/ 132455 h 7809953"/>
              <a:gd name="connsiteX38" fmla="*/ 923773 w 6858000"/>
              <a:gd name="connsiteY38" fmla="*/ 114469 h 7809953"/>
              <a:gd name="connsiteX39" fmla="*/ 757809 w 6858000"/>
              <a:gd name="connsiteY39" fmla="*/ 96484 h 7809953"/>
              <a:gd name="connsiteX40" fmla="*/ 605562 w 6858000"/>
              <a:gd name="connsiteY40" fmla="*/ 79507 h 7809953"/>
              <a:gd name="connsiteX41" fmla="*/ 470459 w 6858000"/>
              <a:gd name="connsiteY41" fmla="*/ 63370 h 7809953"/>
              <a:gd name="connsiteX42" fmla="*/ 348387 w 6858000"/>
              <a:gd name="connsiteY42" fmla="*/ 48074 h 7809953"/>
              <a:gd name="connsiteX43" fmla="*/ 245517 w 6858000"/>
              <a:gd name="connsiteY43" fmla="*/ 35299 h 7809953"/>
              <a:gd name="connsiteX44" fmla="*/ 159106 w 6858000"/>
              <a:gd name="connsiteY44" fmla="*/ 23197 h 7809953"/>
              <a:gd name="connsiteX45" fmla="*/ 40462 w 6858000"/>
              <a:gd name="connsiteY45" fmla="*/ 5883 h 7809953"/>
              <a:gd name="connsiteX46" fmla="*/ 0 w 6858000"/>
              <a:gd name="connsiteY46" fmla="*/ 0 h 7809953"/>
              <a:gd name="connsiteX47" fmla="*/ 0 w 6858000"/>
              <a:gd name="connsiteY47" fmla="*/ 652830 h 7809953"/>
              <a:gd name="connsiteX48" fmla="*/ 0 w 6858000"/>
              <a:gd name="connsiteY48" fmla="*/ 652830 h 7809953"/>
              <a:gd name="connsiteX49" fmla="*/ 0 w 6858000"/>
              <a:gd name="connsiteY49" fmla="*/ 7809953 h 7809953"/>
              <a:gd name="connsiteX50" fmla="*/ 6857999 w 6858000"/>
              <a:gd name="connsiteY50" fmla="*/ 7809953 h 7809953"/>
              <a:gd name="connsiteX51" fmla="*/ 6857999 w 6858000"/>
              <a:gd name="connsiteY51" fmla="*/ 1344715 h 780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0" h="7809953">
                <a:moveTo>
                  <a:pt x="6858000" y="1344715"/>
                </a:moveTo>
                <a:lnTo>
                  <a:pt x="6858000" y="1177"/>
                </a:lnTo>
                <a:lnTo>
                  <a:pt x="6702323" y="26222"/>
                </a:lnTo>
                <a:lnTo>
                  <a:pt x="6547332" y="50091"/>
                </a:lnTo>
                <a:lnTo>
                  <a:pt x="6391656" y="73455"/>
                </a:lnTo>
                <a:lnTo>
                  <a:pt x="6235293" y="93458"/>
                </a:lnTo>
                <a:lnTo>
                  <a:pt x="6079617" y="113629"/>
                </a:lnTo>
                <a:lnTo>
                  <a:pt x="5923254" y="132455"/>
                </a:lnTo>
                <a:lnTo>
                  <a:pt x="5768949" y="148591"/>
                </a:lnTo>
                <a:lnTo>
                  <a:pt x="5612587" y="163887"/>
                </a:lnTo>
                <a:lnTo>
                  <a:pt x="5456910" y="177839"/>
                </a:lnTo>
                <a:lnTo>
                  <a:pt x="5303977" y="189941"/>
                </a:lnTo>
                <a:lnTo>
                  <a:pt x="5148986" y="202044"/>
                </a:lnTo>
                <a:lnTo>
                  <a:pt x="4996053" y="212129"/>
                </a:lnTo>
                <a:lnTo>
                  <a:pt x="4843119" y="220029"/>
                </a:lnTo>
                <a:lnTo>
                  <a:pt x="4690872" y="228266"/>
                </a:lnTo>
                <a:lnTo>
                  <a:pt x="4539996" y="235157"/>
                </a:lnTo>
                <a:lnTo>
                  <a:pt x="4390491" y="240032"/>
                </a:lnTo>
                <a:lnTo>
                  <a:pt x="4240987" y="244234"/>
                </a:lnTo>
                <a:lnTo>
                  <a:pt x="4092855" y="248268"/>
                </a:lnTo>
                <a:lnTo>
                  <a:pt x="3946779" y="250117"/>
                </a:lnTo>
                <a:lnTo>
                  <a:pt x="3800704" y="252134"/>
                </a:lnTo>
                <a:lnTo>
                  <a:pt x="3656685" y="253143"/>
                </a:lnTo>
                <a:lnTo>
                  <a:pt x="3514039" y="252134"/>
                </a:lnTo>
                <a:lnTo>
                  <a:pt x="3372765" y="252134"/>
                </a:lnTo>
                <a:lnTo>
                  <a:pt x="3232861" y="250117"/>
                </a:lnTo>
                <a:lnTo>
                  <a:pt x="3095701" y="247092"/>
                </a:lnTo>
                <a:lnTo>
                  <a:pt x="2959913" y="244234"/>
                </a:lnTo>
                <a:lnTo>
                  <a:pt x="2826868" y="241040"/>
                </a:lnTo>
                <a:lnTo>
                  <a:pt x="2694508" y="236166"/>
                </a:lnTo>
                <a:lnTo>
                  <a:pt x="2564207" y="230955"/>
                </a:lnTo>
                <a:lnTo>
                  <a:pt x="2436648" y="226249"/>
                </a:lnTo>
                <a:lnTo>
                  <a:pt x="2187702" y="212969"/>
                </a:lnTo>
                <a:lnTo>
                  <a:pt x="1949044" y="198850"/>
                </a:lnTo>
                <a:lnTo>
                  <a:pt x="1719987" y="184058"/>
                </a:lnTo>
                <a:lnTo>
                  <a:pt x="1503274" y="167753"/>
                </a:lnTo>
                <a:lnTo>
                  <a:pt x="1296162" y="150776"/>
                </a:lnTo>
                <a:lnTo>
                  <a:pt x="1104138" y="132455"/>
                </a:lnTo>
                <a:lnTo>
                  <a:pt x="923773" y="114469"/>
                </a:lnTo>
                <a:lnTo>
                  <a:pt x="757809" y="96484"/>
                </a:lnTo>
                <a:lnTo>
                  <a:pt x="605562" y="79507"/>
                </a:lnTo>
                <a:lnTo>
                  <a:pt x="470459" y="63370"/>
                </a:lnTo>
                <a:lnTo>
                  <a:pt x="348387" y="48074"/>
                </a:lnTo>
                <a:lnTo>
                  <a:pt x="245517" y="35299"/>
                </a:lnTo>
                <a:lnTo>
                  <a:pt x="159106" y="23197"/>
                </a:lnTo>
                <a:lnTo>
                  <a:pt x="40462" y="5883"/>
                </a:lnTo>
                <a:lnTo>
                  <a:pt x="0" y="0"/>
                </a:lnTo>
                <a:lnTo>
                  <a:pt x="0" y="652830"/>
                </a:lnTo>
                <a:lnTo>
                  <a:pt x="0" y="652830"/>
                </a:lnTo>
                <a:lnTo>
                  <a:pt x="0" y="7809953"/>
                </a:lnTo>
                <a:lnTo>
                  <a:pt x="6857999" y="7809953"/>
                </a:lnTo>
                <a:lnTo>
                  <a:pt x="6857999" y="1344715"/>
                </a:lnTo>
                <a:close/>
              </a:path>
            </a:pathLst>
          </a:custGeom>
          <a:solidFill>
            <a:srgbClr val="FFFFFF"/>
          </a:solidFill>
          <a:ln>
            <a:noFill/>
          </a:ln>
        </p:spPr>
      </p:sp>
      <p:pic>
        <p:nvPicPr>
          <p:cNvPr id="7" name="Picture 6" descr="A picture containing graphical user interface&#10;&#10;Description automatically generated">
            <a:extLst>
              <a:ext uri="{FF2B5EF4-FFF2-40B4-BE49-F238E27FC236}">
                <a16:creationId xmlns:a16="http://schemas.microsoft.com/office/drawing/2014/main" id="{2C995BF8-5FEE-1841-A28E-30C28FE1D0C7}"/>
              </a:ext>
            </a:extLst>
          </p:cNvPr>
          <p:cNvPicPr>
            <a:picLocks noChangeAspect="1"/>
          </p:cNvPicPr>
          <p:nvPr/>
        </p:nvPicPr>
        <p:blipFill>
          <a:blip r:embed="rId7"/>
          <a:stretch>
            <a:fillRect/>
          </a:stretch>
        </p:blipFill>
        <p:spPr>
          <a:xfrm>
            <a:off x="643854" y="1867143"/>
            <a:ext cx="3037360" cy="3123249"/>
          </a:xfrm>
          <a:prstGeom prst="rect">
            <a:avLst/>
          </a:prstGeom>
          <a:effectLst/>
        </p:spPr>
      </p:pic>
      <p:sp>
        <p:nvSpPr>
          <p:cNvPr id="26" name="Freeform 31">
            <a:extLst>
              <a:ext uri="{FF2B5EF4-FFF2-40B4-BE49-F238E27FC236}">
                <a16:creationId xmlns:a16="http://schemas.microsoft.com/office/drawing/2014/main" id="{066DF7B3-9ED5-41D5-A5B2-B2C5775B13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Content Placeholder 4" descr="Graphical user interface&#10;&#10;Description automatically generated">
            <a:extLst>
              <a:ext uri="{FF2B5EF4-FFF2-40B4-BE49-F238E27FC236}">
                <a16:creationId xmlns:a16="http://schemas.microsoft.com/office/drawing/2014/main" id="{38F28768-30A0-DA42-8B4D-97B9C4F8A621}"/>
              </a:ext>
            </a:extLst>
          </p:cNvPr>
          <p:cNvPicPr>
            <a:picLocks noGrp="1" noChangeAspect="1"/>
          </p:cNvPicPr>
          <p:nvPr>
            <p:ph idx="1"/>
          </p:nvPr>
        </p:nvPicPr>
        <p:blipFill>
          <a:blip r:embed="rId8"/>
          <a:stretch>
            <a:fillRect/>
          </a:stretch>
        </p:blipFill>
        <p:spPr>
          <a:xfrm>
            <a:off x="3874848" y="2187247"/>
            <a:ext cx="3037360" cy="2483041"/>
          </a:xfrm>
          <a:prstGeom prst="rect">
            <a:avLst/>
          </a:prstGeom>
          <a:effectLst/>
        </p:spPr>
      </p:pic>
    </p:spTree>
    <p:extLst>
      <p:ext uri="{BB962C8B-B14F-4D97-AF65-F5344CB8AC3E}">
        <p14:creationId xmlns:p14="http://schemas.microsoft.com/office/powerpoint/2010/main" val="22282577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80753-2262-EE40-8877-9E4905AB830B}"/>
              </a:ext>
            </a:extLst>
          </p:cNvPr>
          <p:cNvSpPr>
            <a:spLocks noGrp="1"/>
          </p:cNvSpPr>
          <p:nvPr>
            <p:ph type="title"/>
          </p:nvPr>
        </p:nvSpPr>
        <p:spPr/>
        <p:txBody>
          <a:bodyPr/>
          <a:lstStyle/>
          <a:p>
            <a:r>
              <a:rPr lang="en-US" dirty="0"/>
              <a:t>CONCLUSION AND FUTURE DIRECTIONS</a:t>
            </a:r>
          </a:p>
        </p:txBody>
      </p:sp>
      <p:sp>
        <p:nvSpPr>
          <p:cNvPr id="3" name="Content Placeholder 2">
            <a:extLst>
              <a:ext uri="{FF2B5EF4-FFF2-40B4-BE49-F238E27FC236}">
                <a16:creationId xmlns:a16="http://schemas.microsoft.com/office/drawing/2014/main" id="{71946CCE-EEB3-B349-9C01-5B5A0849C69B}"/>
              </a:ext>
            </a:extLst>
          </p:cNvPr>
          <p:cNvSpPr>
            <a:spLocks noGrp="1"/>
          </p:cNvSpPr>
          <p:nvPr>
            <p:ph idx="1"/>
          </p:nvPr>
        </p:nvSpPr>
        <p:spPr>
          <a:xfrm>
            <a:off x="1103312" y="2052918"/>
            <a:ext cx="8946541" cy="4470712"/>
          </a:xfrm>
        </p:spPr>
        <p:txBody>
          <a:bodyPr>
            <a:normAutofit fontScale="92500"/>
          </a:bodyPr>
          <a:lstStyle/>
          <a:p>
            <a:r>
              <a:rPr lang="en-US" dirty="0"/>
              <a:t>Results may vary given the stochastic nature of the algorithm or evaluation procedure, or differences in numerical precision.</a:t>
            </a:r>
          </a:p>
          <a:p>
            <a:r>
              <a:rPr lang="en-US" dirty="0"/>
              <a:t>Using a </a:t>
            </a:r>
            <a:r>
              <a:rPr lang="en-US" b="1" dirty="0"/>
              <a:t>larger </a:t>
            </a:r>
            <a:r>
              <a:rPr lang="en-US" dirty="0"/>
              <a:t>dataset like MS-COCO and trying to run on GPU/TPU</a:t>
            </a:r>
          </a:p>
          <a:p>
            <a:r>
              <a:rPr lang="en-US" dirty="0"/>
              <a:t>Doing more </a:t>
            </a:r>
            <a:r>
              <a:rPr lang="en-US" b="1" dirty="0"/>
              <a:t>hyper parameter tuning</a:t>
            </a:r>
            <a:r>
              <a:rPr lang="en-US" dirty="0"/>
              <a:t> (learning rate, batch size, number of layers, number of units, dropout rate, batch normalization etc.).</a:t>
            </a:r>
          </a:p>
          <a:p>
            <a:r>
              <a:rPr lang="en-US" dirty="0"/>
              <a:t>Use the cross validation set to understand </a:t>
            </a:r>
            <a:r>
              <a:rPr lang="en-US" b="1" dirty="0"/>
              <a:t>overfitting</a:t>
            </a:r>
            <a:r>
              <a:rPr lang="en-US" dirty="0"/>
              <a:t>.</a:t>
            </a:r>
          </a:p>
          <a:p>
            <a:pPr marL="0" indent="0">
              <a:buNone/>
            </a:pPr>
            <a:r>
              <a:rPr lang="en-US" dirty="0"/>
              <a:t>My next challenge is:</a:t>
            </a:r>
          </a:p>
          <a:p>
            <a:r>
              <a:rPr lang="en-US" dirty="0"/>
              <a:t>Writing the code in a proper object-oriented way so that it becomes easier for others to replicate </a:t>
            </a:r>
          </a:p>
          <a:p>
            <a:r>
              <a:rPr lang="en-US" dirty="0"/>
              <a:t>Using </a:t>
            </a:r>
            <a:r>
              <a:rPr lang="en-US" b="1" dirty="0"/>
              <a:t>Beam Search</a:t>
            </a:r>
            <a:r>
              <a:rPr lang="en-US" dirty="0"/>
              <a:t> instead of Greedy Search during Inference.</a:t>
            </a:r>
          </a:p>
          <a:p>
            <a:r>
              <a:rPr lang="en-US" dirty="0"/>
              <a:t>Using </a:t>
            </a:r>
            <a:r>
              <a:rPr lang="en-US" b="1" dirty="0"/>
              <a:t>BLEU Score</a:t>
            </a:r>
            <a:r>
              <a:rPr lang="en-US" dirty="0"/>
              <a:t> to evaluate and measure the performance of the model.</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37985010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62E41-70AE-B74A-B606-96452A390CB9}"/>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786F7CE5-EA06-0E4F-AD73-491DC3CB46B9}"/>
              </a:ext>
            </a:extLst>
          </p:cNvPr>
          <p:cNvSpPr>
            <a:spLocks noGrp="1"/>
          </p:cNvSpPr>
          <p:nvPr>
            <p:ph idx="1"/>
          </p:nvPr>
        </p:nvSpPr>
        <p:spPr/>
        <p:txBody>
          <a:bodyPr/>
          <a:lstStyle/>
          <a:p>
            <a:r>
              <a:rPr lang="en-US" dirty="0">
                <a:hlinkClick r:id="rId2"/>
              </a:rPr>
              <a:t>https://machinelearningmastery.com/develop-a-deep-learning-caption-generation-model-in-python/</a:t>
            </a:r>
            <a:endParaRPr lang="en-US" dirty="0"/>
          </a:p>
          <a:p>
            <a:r>
              <a:rPr lang="en-US" dirty="0">
                <a:hlinkClick r:id="rId3"/>
              </a:rPr>
              <a:t>https://machinelearningmastery.com/prepare-photo-caption-dataset-training-deep-learning-model/</a:t>
            </a:r>
            <a:endParaRPr lang="en-US" dirty="0"/>
          </a:p>
          <a:p>
            <a:r>
              <a:rPr lang="en-US" u="sng" dirty="0">
                <a:hlinkClick r:id="rId4"/>
              </a:rPr>
              <a:t>https://www.youtube.com/watch?v=yk6XDFm3J2c</a:t>
            </a:r>
            <a:endParaRPr lang="en-US" dirty="0"/>
          </a:p>
          <a:p>
            <a:endParaRPr lang="en-US" dirty="0"/>
          </a:p>
        </p:txBody>
      </p:sp>
    </p:spTree>
    <p:extLst>
      <p:ext uri="{BB962C8B-B14F-4D97-AF65-F5344CB8AC3E}">
        <p14:creationId xmlns:p14="http://schemas.microsoft.com/office/powerpoint/2010/main" val="234940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D6586-C3EA-0840-B30B-AA42777ED8EC}"/>
              </a:ext>
            </a:extLst>
          </p:cNvPr>
          <p:cNvSpPr>
            <a:spLocks noGrp="1"/>
          </p:cNvSpPr>
          <p:nvPr>
            <p:ph type="title"/>
          </p:nvPr>
        </p:nvSpPr>
        <p:spPr>
          <a:xfrm>
            <a:off x="648930" y="629266"/>
            <a:ext cx="9252154" cy="1223983"/>
          </a:xfrm>
        </p:spPr>
        <p:txBody>
          <a:bodyPr>
            <a:normAutofit/>
          </a:bodyPr>
          <a:lstStyle/>
          <a:p>
            <a:r>
              <a:rPr lang="en-US" dirty="0"/>
              <a:t>INTRODUCTION</a:t>
            </a:r>
          </a:p>
        </p:txBody>
      </p:sp>
      <p:sp>
        <p:nvSpPr>
          <p:cNvPr id="11" name="Content Placeholder 8">
            <a:extLst>
              <a:ext uri="{FF2B5EF4-FFF2-40B4-BE49-F238E27FC236}">
                <a16:creationId xmlns:a16="http://schemas.microsoft.com/office/drawing/2014/main" id="{25C80D2C-E034-48C5-AFFB-C1B782BE8447}"/>
              </a:ext>
            </a:extLst>
          </p:cNvPr>
          <p:cNvSpPr>
            <a:spLocks noGrp="1"/>
          </p:cNvSpPr>
          <p:nvPr>
            <p:ph idx="1"/>
          </p:nvPr>
        </p:nvSpPr>
        <p:spPr>
          <a:xfrm>
            <a:off x="5290457" y="2052215"/>
            <a:ext cx="5803129" cy="3789786"/>
          </a:xfrm>
        </p:spPr>
        <p:txBody>
          <a:bodyPr>
            <a:normAutofit/>
          </a:bodyPr>
          <a:lstStyle/>
          <a:p>
            <a:pPr marL="0" indent="0">
              <a:buNone/>
            </a:pPr>
            <a:r>
              <a:rPr lang="en-US" b="1" dirty="0"/>
              <a:t>What do you see?</a:t>
            </a:r>
          </a:p>
          <a:p>
            <a:pPr marL="0" indent="0">
              <a:buNone/>
            </a:pPr>
            <a:r>
              <a:rPr lang="en-US" dirty="0"/>
              <a:t>Well, I see a biker riding a motorcycle. How do you put it?</a:t>
            </a:r>
          </a:p>
          <a:p>
            <a:pPr marL="0" indent="0">
              <a:buNone/>
            </a:pPr>
            <a:endParaRPr lang="en-US" dirty="0"/>
          </a:p>
          <a:p>
            <a:pPr marL="0" indent="0">
              <a:buNone/>
            </a:pPr>
            <a:r>
              <a:rPr lang="en-US" dirty="0"/>
              <a:t>It is quite easy and comes naturally to humans. We can describe a picture in any language that we want. </a:t>
            </a:r>
          </a:p>
          <a:p>
            <a:pPr marL="0" indent="0">
              <a:buNone/>
            </a:pPr>
            <a:endParaRPr lang="en-US" dirty="0"/>
          </a:p>
          <a:p>
            <a:pPr marL="0" indent="0">
              <a:buNone/>
            </a:pPr>
            <a:r>
              <a:rPr lang="en-US" dirty="0"/>
              <a:t>But I wonder if a computer can do the same, if taught? Let’s see</a:t>
            </a:r>
          </a:p>
        </p:txBody>
      </p:sp>
      <p:pic>
        <p:nvPicPr>
          <p:cNvPr id="7" name="Picture 6" descr="A person riding a motorcycle on a road next to a cliff&#10;&#10;Description automatically generated with medium confidence">
            <a:extLst>
              <a:ext uri="{FF2B5EF4-FFF2-40B4-BE49-F238E27FC236}">
                <a16:creationId xmlns:a16="http://schemas.microsoft.com/office/drawing/2014/main" id="{563F62BB-F0CB-7640-B82C-116650F3550B}"/>
              </a:ext>
            </a:extLst>
          </p:cNvPr>
          <p:cNvPicPr>
            <a:picLocks noChangeAspect="1"/>
          </p:cNvPicPr>
          <p:nvPr/>
        </p:nvPicPr>
        <p:blipFill>
          <a:blip r:embed="rId3"/>
          <a:stretch>
            <a:fillRect/>
          </a:stretch>
        </p:blipFill>
        <p:spPr>
          <a:xfrm>
            <a:off x="292872" y="2534815"/>
            <a:ext cx="4434350" cy="2952538"/>
          </a:xfrm>
          <a:prstGeom prst="rect">
            <a:avLst/>
          </a:prstGeom>
        </p:spPr>
      </p:pic>
    </p:spTree>
    <p:extLst>
      <p:ext uri="{BB962C8B-B14F-4D97-AF65-F5344CB8AC3E}">
        <p14:creationId xmlns:p14="http://schemas.microsoft.com/office/powerpoint/2010/main" val="2405330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CC7FB-DC05-D543-AA38-33E945039138}"/>
              </a:ext>
            </a:extLst>
          </p:cNvPr>
          <p:cNvSpPr>
            <a:spLocks noGrp="1"/>
          </p:cNvSpPr>
          <p:nvPr>
            <p:ph type="title"/>
          </p:nvPr>
        </p:nvSpPr>
        <p:spPr>
          <a:xfrm>
            <a:off x="646111" y="452718"/>
            <a:ext cx="9404723" cy="1071282"/>
          </a:xfrm>
        </p:spPr>
        <p:txBody>
          <a:bodyPr/>
          <a:lstStyle/>
          <a:p>
            <a:r>
              <a:rPr lang="en-US" dirty="0"/>
              <a:t>PROBLEM STATEMENT</a:t>
            </a:r>
          </a:p>
        </p:txBody>
      </p:sp>
      <p:sp>
        <p:nvSpPr>
          <p:cNvPr id="3" name="Content Placeholder 2">
            <a:extLst>
              <a:ext uri="{FF2B5EF4-FFF2-40B4-BE49-F238E27FC236}">
                <a16:creationId xmlns:a16="http://schemas.microsoft.com/office/drawing/2014/main" id="{37C3DDCF-5711-604F-A182-1BD8D0D391BC}"/>
              </a:ext>
            </a:extLst>
          </p:cNvPr>
          <p:cNvSpPr>
            <a:spLocks noGrp="1"/>
          </p:cNvSpPr>
          <p:nvPr>
            <p:ph idx="1"/>
          </p:nvPr>
        </p:nvSpPr>
        <p:spPr/>
        <p:txBody>
          <a:bodyPr/>
          <a:lstStyle/>
          <a:p>
            <a:pPr marL="0" indent="0">
              <a:buNone/>
            </a:pPr>
            <a:r>
              <a:rPr lang="en-US" dirty="0"/>
              <a:t>The objective is to develop a complex deep learning encoder-decoder model that automatically generates the human-readable textual descriptions for a given image. </a:t>
            </a:r>
          </a:p>
          <a:p>
            <a:pPr marL="0" indent="0">
              <a:buNone/>
            </a:pPr>
            <a:r>
              <a:rPr lang="en-US" dirty="0"/>
              <a:t>It involves the integration of computer-vision to understand the contents of the image and language model(NLP) to turn this understanding of images to texts. </a:t>
            </a:r>
          </a:p>
        </p:txBody>
      </p:sp>
    </p:spTree>
    <p:extLst>
      <p:ext uri="{BB962C8B-B14F-4D97-AF65-F5344CB8AC3E}">
        <p14:creationId xmlns:p14="http://schemas.microsoft.com/office/powerpoint/2010/main" val="130094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3AB73-1E7C-DF45-BF7C-99D31FD3F68B}"/>
              </a:ext>
            </a:extLst>
          </p:cNvPr>
          <p:cNvSpPr>
            <a:spLocks noGrp="1"/>
          </p:cNvSpPr>
          <p:nvPr>
            <p:ph type="title"/>
          </p:nvPr>
        </p:nvSpPr>
        <p:spPr>
          <a:xfrm>
            <a:off x="646111" y="452718"/>
            <a:ext cx="9404723" cy="695146"/>
          </a:xfrm>
        </p:spPr>
        <p:txBody>
          <a:bodyPr/>
          <a:lstStyle/>
          <a:p>
            <a:r>
              <a:rPr lang="en-US" dirty="0"/>
              <a:t>APPLICATIONS</a:t>
            </a:r>
          </a:p>
        </p:txBody>
      </p:sp>
      <p:sp>
        <p:nvSpPr>
          <p:cNvPr id="3" name="Content Placeholder 2">
            <a:extLst>
              <a:ext uri="{FF2B5EF4-FFF2-40B4-BE49-F238E27FC236}">
                <a16:creationId xmlns:a16="http://schemas.microsoft.com/office/drawing/2014/main" id="{D4F457F8-0731-D948-910E-6185E1269447}"/>
              </a:ext>
            </a:extLst>
          </p:cNvPr>
          <p:cNvSpPr>
            <a:spLocks noGrp="1"/>
          </p:cNvSpPr>
          <p:nvPr>
            <p:ph idx="1"/>
          </p:nvPr>
        </p:nvSpPr>
        <p:spPr>
          <a:xfrm>
            <a:off x="1103312" y="1147864"/>
            <a:ext cx="8946541" cy="5100535"/>
          </a:xfrm>
        </p:spPr>
        <p:txBody>
          <a:bodyPr/>
          <a:lstStyle/>
          <a:p>
            <a:pPr marL="0" indent="0">
              <a:buNone/>
            </a:pPr>
            <a:r>
              <a:rPr lang="en-US" dirty="0"/>
              <a:t>Before we hop on to building the model. It is essential to understand the real-world scenarios. A few of many applications of an image captioning models are:</a:t>
            </a:r>
          </a:p>
          <a:p>
            <a:r>
              <a:rPr lang="en-US" dirty="0"/>
              <a:t>Self-driving cars: Automatic driving is one of the biggest challenges and if we can properly caption the scene around the car, it can give a boost to the self driving system</a:t>
            </a:r>
          </a:p>
          <a:p>
            <a:r>
              <a:rPr lang="en-US" dirty="0"/>
              <a:t>Aid to the blind:  NVIDIA is using image captioning technologies to create an application to help people who have low or no eyesight</a:t>
            </a:r>
          </a:p>
          <a:p>
            <a:r>
              <a:rPr lang="en-US" dirty="0"/>
              <a:t>CCTV surveillances: CCTVs are everywhere and widely used. Along with viewing, it can be enabled to generate captions. This could probably help reduce some crime and/or accidents.</a:t>
            </a:r>
          </a:p>
          <a:p>
            <a:r>
              <a:rPr lang="en-US" dirty="0"/>
              <a:t>Military: Can be widely used in military to describe the contents and notify the military in the case of irregular/unexpected scenarios immediately.</a:t>
            </a:r>
          </a:p>
        </p:txBody>
      </p:sp>
    </p:spTree>
    <p:extLst>
      <p:ext uri="{BB962C8B-B14F-4D97-AF65-F5344CB8AC3E}">
        <p14:creationId xmlns:p14="http://schemas.microsoft.com/office/powerpoint/2010/main" val="1677174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C127A-3F2A-2B44-B048-30597C86B0DC}"/>
              </a:ext>
            </a:extLst>
          </p:cNvPr>
          <p:cNvSpPr>
            <a:spLocks noGrp="1"/>
          </p:cNvSpPr>
          <p:nvPr>
            <p:ph type="title"/>
          </p:nvPr>
        </p:nvSpPr>
        <p:spPr/>
        <p:txBody>
          <a:bodyPr/>
          <a:lstStyle/>
          <a:p>
            <a:r>
              <a:rPr lang="en-US" dirty="0"/>
              <a:t>ENABLING TECHNOLOGIES</a:t>
            </a:r>
          </a:p>
        </p:txBody>
      </p:sp>
      <p:sp>
        <p:nvSpPr>
          <p:cNvPr id="3" name="Content Placeholder 2">
            <a:extLst>
              <a:ext uri="{FF2B5EF4-FFF2-40B4-BE49-F238E27FC236}">
                <a16:creationId xmlns:a16="http://schemas.microsoft.com/office/drawing/2014/main" id="{CC4DBD9C-B4B7-AC40-8F94-1BCA7731B8CA}"/>
              </a:ext>
            </a:extLst>
          </p:cNvPr>
          <p:cNvSpPr>
            <a:spLocks noGrp="1"/>
          </p:cNvSpPr>
          <p:nvPr>
            <p:ph idx="1"/>
          </p:nvPr>
        </p:nvSpPr>
        <p:spPr/>
        <p:txBody>
          <a:bodyPr/>
          <a:lstStyle/>
          <a:p>
            <a:pPr marL="0" indent="0">
              <a:buNone/>
            </a:pPr>
            <a:r>
              <a:rPr lang="en-US" sz="2500" b="1" dirty="0"/>
              <a:t>CONCEPTS:</a:t>
            </a:r>
          </a:p>
          <a:p>
            <a:pPr marL="0" indent="0">
              <a:buNone/>
            </a:pPr>
            <a:r>
              <a:rPr lang="en-US" dirty="0"/>
              <a:t>Familiarity with basic </a:t>
            </a:r>
          </a:p>
          <a:p>
            <a:r>
              <a:rPr lang="en-US" dirty="0"/>
              <a:t>Deep Learning concepts: CNN, Transfer Learning, RNN(LSTM)</a:t>
            </a:r>
          </a:p>
          <a:p>
            <a:r>
              <a:rPr lang="en-US" dirty="0"/>
              <a:t>Language Model: Text processing, Language, word embedding</a:t>
            </a:r>
          </a:p>
          <a:p>
            <a:r>
              <a:rPr lang="en-US" dirty="0"/>
              <a:t>Python programming, Keras library</a:t>
            </a:r>
          </a:p>
          <a:p>
            <a:pPr marL="0" indent="0">
              <a:buNone/>
            </a:pPr>
            <a:endParaRPr lang="en-US" dirty="0"/>
          </a:p>
          <a:p>
            <a:pPr marL="0" indent="0">
              <a:buNone/>
            </a:pPr>
            <a:endParaRPr lang="en-US" sz="2500" dirty="0"/>
          </a:p>
          <a:p>
            <a:pPr marL="0" indent="0">
              <a:buNone/>
            </a:pPr>
            <a:endParaRPr lang="en-US" dirty="0"/>
          </a:p>
        </p:txBody>
      </p:sp>
    </p:spTree>
    <p:extLst>
      <p:ext uri="{BB962C8B-B14F-4D97-AF65-F5344CB8AC3E}">
        <p14:creationId xmlns:p14="http://schemas.microsoft.com/office/powerpoint/2010/main" val="2468837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9A728-39D3-6E4D-9FAC-E22662C897C5}"/>
              </a:ext>
            </a:extLst>
          </p:cNvPr>
          <p:cNvSpPr>
            <a:spLocks noGrp="1"/>
          </p:cNvSpPr>
          <p:nvPr>
            <p:ph type="title"/>
          </p:nvPr>
        </p:nvSpPr>
        <p:spPr/>
        <p:txBody>
          <a:bodyPr/>
          <a:lstStyle/>
          <a:p>
            <a:r>
              <a:rPr lang="en-US" dirty="0"/>
              <a:t>DATA SOURCE COLLECTION AND DESCRIPTION</a:t>
            </a:r>
          </a:p>
        </p:txBody>
      </p:sp>
      <p:sp>
        <p:nvSpPr>
          <p:cNvPr id="3" name="Content Placeholder 2">
            <a:extLst>
              <a:ext uri="{FF2B5EF4-FFF2-40B4-BE49-F238E27FC236}">
                <a16:creationId xmlns:a16="http://schemas.microsoft.com/office/drawing/2014/main" id="{8B1AF407-241F-D547-9F54-4A3A3EDE9C92}"/>
              </a:ext>
            </a:extLst>
          </p:cNvPr>
          <p:cNvSpPr>
            <a:spLocks noGrp="1"/>
          </p:cNvSpPr>
          <p:nvPr>
            <p:ph idx="1"/>
          </p:nvPr>
        </p:nvSpPr>
        <p:spPr/>
        <p:txBody>
          <a:bodyPr/>
          <a:lstStyle/>
          <a:p>
            <a:r>
              <a:rPr lang="en-US" dirty="0"/>
              <a:t>I have used </a:t>
            </a:r>
            <a:r>
              <a:rPr lang="en-US" dirty="0">
                <a:hlinkClick r:id="rId2">
                  <a:extLst>
                    <a:ext uri="{A12FA001-AC4F-418D-AE19-62706E023703}">
                      <ahyp:hlinkClr xmlns:ahyp="http://schemas.microsoft.com/office/drawing/2018/hyperlinkcolor" val="tx"/>
                    </a:ext>
                  </a:extLst>
                </a:hlinkClick>
              </a:rPr>
              <a:t>Flickr8k dataset</a:t>
            </a:r>
            <a:r>
              <a:rPr lang="en-US" dirty="0"/>
              <a:t>(size 1 GB). MS-COCO and Flickr30K are other datasets that you can use. The reason is because it is realistic and relatively small so that you can download it and build models on your workstation using a CPU.</a:t>
            </a:r>
          </a:p>
          <a:p>
            <a:r>
              <a:rPr lang="en-US" dirty="0"/>
              <a:t>Flickr8K has </a:t>
            </a:r>
            <a:r>
              <a:rPr lang="en-US" i="1" dirty="0">
                <a:solidFill>
                  <a:schemeClr val="accent1"/>
                </a:solidFill>
                <a:highlight>
                  <a:srgbClr val="FFFF00"/>
                </a:highlight>
              </a:rPr>
              <a:t>6000 training images</a:t>
            </a:r>
            <a:r>
              <a:rPr lang="en-US" dirty="0"/>
              <a:t>, </a:t>
            </a:r>
            <a:r>
              <a:rPr lang="en-US" i="1" dirty="0">
                <a:solidFill>
                  <a:schemeClr val="bg2"/>
                </a:solidFill>
                <a:highlight>
                  <a:srgbClr val="FFFF00"/>
                </a:highlight>
              </a:rPr>
              <a:t>1000 validation images </a:t>
            </a:r>
            <a:r>
              <a:rPr lang="en-US" dirty="0"/>
              <a:t>and </a:t>
            </a:r>
            <a:r>
              <a:rPr lang="en-US" i="1" dirty="0">
                <a:solidFill>
                  <a:schemeClr val="bg1"/>
                </a:solidFill>
                <a:highlight>
                  <a:srgbClr val="FFFF00"/>
                </a:highlight>
              </a:rPr>
              <a:t>1000 testing images</a:t>
            </a:r>
            <a:r>
              <a:rPr lang="en-US" dirty="0"/>
              <a:t>. Each image is given 5 different captions by 5 different humans. This is because an image can be described in multiple ways. These captions are stored in </a:t>
            </a:r>
            <a:r>
              <a:rPr lang="en-US" i="1" dirty="0"/>
              <a:t>'Flickr8k.token.txt'</a:t>
            </a:r>
            <a:r>
              <a:rPr lang="en-US" dirty="0"/>
              <a:t>.</a:t>
            </a:r>
          </a:p>
          <a:p>
            <a:r>
              <a:rPr lang="en-US" dirty="0"/>
              <a:t>Find the link to Flickr8k dataset </a:t>
            </a:r>
            <a:r>
              <a:rPr lang="en-US" dirty="0">
                <a:hlinkClick r:id="rId3"/>
              </a:rPr>
              <a:t>here</a:t>
            </a:r>
            <a:r>
              <a:rPr lang="en-US" dirty="0"/>
              <a:t> and </a:t>
            </a:r>
            <a:r>
              <a:rPr lang="en-US" dirty="0">
                <a:hlinkClick r:id="rId4"/>
              </a:rPr>
              <a:t>here</a:t>
            </a:r>
            <a:endParaRPr lang="en-US" dirty="0"/>
          </a:p>
          <a:p>
            <a:pPr marL="0" indent="0">
              <a:buNone/>
            </a:pPr>
            <a:endParaRPr lang="en-US" dirty="0"/>
          </a:p>
        </p:txBody>
      </p:sp>
    </p:spTree>
    <p:extLst>
      <p:ext uri="{BB962C8B-B14F-4D97-AF65-F5344CB8AC3E}">
        <p14:creationId xmlns:p14="http://schemas.microsoft.com/office/powerpoint/2010/main" val="2309902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8454D-A3BA-5D44-AC92-21B28C80A966}"/>
              </a:ext>
            </a:extLst>
          </p:cNvPr>
          <p:cNvSpPr>
            <a:spLocks noGrp="1"/>
          </p:cNvSpPr>
          <p:nvPr>
            <p:ph type="title"/>
          </p:nvPr>
        </p:nvSpPr>
        <p:spPr>
          <a:xfrm>
            <a:off x="648930" y="629266"/>
            <a:ext cx="9252154" cy="1223983"/>
          </a:xfrm>
        </p:spPr>
        <p:txBody>
          <a:bodyPr>
            <a:normAutofit/>
          </a:bodyPr>
          <a:lstStyle/>
          <a:p>
            <a:pPr algn="ctr"/>
            <a:r>
              <a:rPr lang="en-US" dirty="0"/>
              <a:t>UNDERSTANDING THE DATA</a:t>
            </a:r>
          </a:p>
        </p:txBody>
      </p:sp>
      <p:pic>
        <p:nvPicPr>
          <p:cNvPr id="5" name="Content Placeholder 4" descr="Text&#10;&#10;Description automatically generated">
            <a:extLst>
              <a:ext uri="{FF2B5EF4-FFF2-40B4-BE49-F238E27FC236}">
                <a16:creationId xmlns:a16="http://schemas.microsoft.com/office/drawing/2014/main" id="{61798A45-1709-124A-BBCB-CC468AA6F27E}"/>
              </a:ext>
            </a:extLst>
          </p:cNvPr>
          <p:cNvPicPr>
            <a:picLocks noChangeAspect="1"/>
          </p:cNvPicPr>
          <p:nvPr/>
        </p:nvPicPr>
        <p:blipFill>
          <a:blip r:embed="rId3"/>
          <a:stretch>
            <a:fillRect/>
          </a:stretch>
        </p:blipFill>
        <p:spPr>
          <a:xfrm>
            <a:off x="1838588" y="4375188"/>
            <a:ext cx="9006139" cy="1987474"/>
          </a:xfrm>
          <a:prstGeom prst="rect">
            <a:avLst/>
          </a:prstGeom>
          <a:effectLst>
            <a:outerShdw blurRad="50800" dist="38100" dir="5400000" algn="t" rotWithShape="0">
              <a:prstClr val="black">
                <a:alpha val="43000"/>
              </a:prstClr>
            </a:outerShdw>
          </a:effectLst>
        </p:spPr>
      </p:pic>
      <p:sp>
        <p:nvSpPr>
          <p:cNvPr id="9" name="Content Placeholder 8">
            <a:extLst>
              <a:ext uri="{FF2B5EF4-FFF2-40B4-BE49-F238E27FC236}">
                <a16:creationId xmlns:a16="http://schemas.microsoft.com/office/drawing/2014/main" id="{FE673445-36BE-4246-9F2C-7F32C01B49A0}"/>
              </a:ext>
            </a:extLst>
          </p:cNvPr>
          <p:cNvSpPr>
            <a:spLocks noGrp="1"/>
          </p:cNvSpPr>
          <p:nvPr>
            <p:ph idx="1"/>
          </p:nvPr>
        </p:nvSpPr>
        <p:spPr>
          <a:xfrm>
            <a:off x="2039564" y="1853249"/>
            <a:ext cx="8112868" cy="2665379"/>
          </a:xfrm>
        </p:spPr>
        <p:txBody>
          <a:bodyPr>
            <a:normAutofit/>
          </a:bodyPr>
          <a:lstStyle/>
          <a:p>
            <a:r>
              <a:rPr lang="en-US" dirty="0"/>
              <a:t>If downloaded data from the link provided, one of the files is “Flickr8k.token.txt” which contains the name of each image along with its 5 captions. We can read this file as shown above.</a:t>
            </a:r>
          </a:p>
          <a:p>
            <a:r>
              <a:rPr lang="en-US" dirty="0"/>
              <a:t>Every line contains the &lt;image name&gt;#</a:t>
            </a:r>
            <a:r>
              <a:rPr lang="en-US" dirty="0" err="1"/>
              <a:t>i</a:t>
            </a:r>
            <a:r>
              <a:rPr lang="en-US" dirty="0"/>
              <a:t> &lt;caption&gt;, where 0≤ </a:t>
            </a:r>
            <a:r>
              <a:rPr lang="en-US" dirty="0" err="1"/>
              <a:t>i</a:t>
            </a:r>
            <a:r>
              <a:rPr lang="en-US" dirty="0"/>
              <a:t> ≤ 4 i.e., the name of the image, caption number (0 to 4) and the actual caption</a:t>
            </a:r>
          </a:p>
          <a:p>
            <a:endParaRPr lang="en-US" dirty="0"/>
          </a:p>
        </p:txBody>
      </p:sp>
    </p:spTree>
    <p:extLst>
      <p:ext uri="{BB962C8B-B14F-4D97-AF65-F5344CB8AC3E}">
        <p14:creationId xmlns:p14="http://schemas.microsoft.com/office/powerpoint/2010/main" val="203318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F6C8D0-3928-7C40-AF90-46E3211DF768}"/>
              </a:ext>
            </a:extLst>
          </p:cNvPr>
          <p:cNvSpPr>
            <a:spLocks noGrp="1"/>
          </p:cNvSpPr>
          <p:nvPr>
            <p:ph type="title"/>
          </p:nvPr>
        </p:nvSpPr>
        <p:spPr>
          <a:xfrm>
            <a:off x="634785" y="571500"/>
            <a:ext cx="3108626" cy="1444752"/>
          </a:xfrm>
        </p:spPr>
        <p:txBody>
          <a:bodyPr anchor="b">
            <a:normAutofit/>
          </a:bodyPr>
          <a:lstStyle/>
          <a:p>
            <a:r>
              <a:rPr lang="en-US" sz="3200" dirty="0">
                <a:solidFill>
                  <a:srgbClr val="EBEBEB"/>
                </a:solidFill>
              </a:rPr>
              <a:t>MODEL ARCHITECTURE</a:t>
            </a:r>
          </a:p>
        </p:txBody>
      </p:sp>
      <p:sp>
        <p:nvSpPr>
          <p:cNvPr id="14"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6" name="Freeform: Shape 15">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18" name="Rectangle 17">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9" name="Content Placeholder 8">
            <a:extLst>
              <a:ext uri="{FF2B5EF4-FFF2-40B4-BE49-F238E27FC236}">
                <a16:creationId xmlns:a16="http://schemas.microsoft.com/office/drawing/2014/main" id="{8344D134-DBD4-4457-80FB-5B8822EAD2C7}"/>
              </a:ext>
            </a:extLst>
          </p:cNvPr>
          <p:cNvSpPr>
            <a:spLocks noGrp="1"/>
          </p:cNvSpPr>
          <p:nvPr>
            <p:ph idx="1"/>
          </p:nvPr>
        </p:nvSpPr>
        <p:spPr>
          <a:xfrm>
            <a:off x="643855" y="2288475"/>
            <a:ext cx="3108057" cy="3731326"/>
          </a:xfrm>
        </p:spPr>
        <p:txBody>
          <a:bodyPr>
            <a:normAutofit/>
          </a:bodyPr>
          <a:lstStyle/>
          <a:p>
            <a:r>
              <a:rPr lang="en-US" dirty="0">
                <a:solidFill>
                  <a:srgbClr val="FFFFFF"/>
                </a:solidFill>
              </a:rPr>
              <a:t>The picture describes the high–level architecture of the image captioning model.</a:t>
            </a:r>
          </a:p>
          <a:p>
            <a:r>
              <a:rPr lang="en-US" dirty="0">
                <a:solidFill>
                  <a:srgbClr val="FFFFFF"/>
                </a:solidFill>
              </a:rPr>
              <a:t>We’ll get further deep as we go along the implementation of the model</a:t>
            </a:r>
          </a:p>
          <a:p>
            <a:pPr marL="0" indent="0">
              <a:buNone/>
            </a:pPr>
            <a:endParaRPr lang="en-US" dirty="0">
              <a:solidFill>
                <a:srgbClr val="FFFFFF"/>
              </a:solidFill>
            </a:endParaRPr>
          </a:p>
        </p:txBody>
      </p:sp>
      <p:pic>
        <p:nvPicPr>
          <p:cNvPr id="5" name="Content Placeholder 4" descr="Diagram&#10;&#10;Description automatically generated">
            <a:extLst>
              <a:ext uri="{FF2B5EF4-FFF2-40B4-BE49-F238E27FC236}">
                <a16:creationId xmlns:a16="http://schemas.microsoft.com/office/drawing/2014/main" id="{A5A5AE36-C82A-4249-9CD6-39B7695418F9}"/>
              </a:ext>
            </a:extLst>
          </p:cNvPr>
          <p:cNvPicPr>
            <a:picLocks noChangeAspect="1"/>
          </p:cNvPicPr>
          <p:nvPr/>
        </p:nvPicPr>
        <p:blipFill>
          <a:blip r:embed="rId2"/>
          <a:stretch>
            <a:fillRect/>
          </a:stretch>
        </p:blipFill>
        <p:spPr>
          <a:xfrm>
            <a:off x="5048451" y="2288474"/>
            <a:ext cx="6495847" cy="2890651"/>
          </a:xfrm>
          <a:prstGeom prst="rect">
            <a:avLst/>
          </a:prstGeom>
          <a:effectLst/>
        </p:spPr>
      </p:pic>
    </p:spTree>
    <p:extLst>
      <p:ext uri="{BB962C8B-B14F-4D97-AF65-F5344CB8AC3E}">
        <p14:creationId xmlns:p14="http://schemas.microsoft.com/office/powerpoint/2010/main" val="2734820129"/>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653</TotalTime>
  <Words>2173</Words>
  <Application>Microsoft Macintosh PowerPoint</Application>
  <PresentationFormat>Widescreen</PresentationFormat>
  <Paragraphs>151</Paragraphs>
  <Slides>27</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Century Gothic</vt:lpstr>
      <vt:lpstr>Wingdings 3</vt:lpstr>
      <vt:lpstr>Ion</vt:lpstr>
      <vt:lpstr>I say what I see</vt:lpstr>
      <vt:lpstr>TABLE OF CONTENTS</vt:lpstr>
      <vt:lpstr>INTRODUCTION</vt:lpstr>
      <vt:lpstr>PROBLEM STATEMENT</vt:lpstr>
      <vt:lpstr>APPLICATIONS</vt:lpstr>
      <vt:lpstr>ENABLING TECHNOLOGIES</vt:lpstr>
      <vt:lpstr>DATA SOURCE COLLECTION AND DESCRIPTION</vt:lpstr>
      <vt:lpstr>UNDERSTANDING THE DATA</vt:lpstr>
      <vt:lpstr>MODEL ARCHITECTURE</vt:lpstr>
      <vt:lpstr>MODEL ARCHITECTURE OF INCEPTIONV3- A Transfer Learning model</vt:lpstr>
      <vt:lpstr>PowerPoint Presentation</vt:lpstr>
      <vt:lpstr>WORD2VEC</vt:lpstr>
      <vt:lpstr>DATA PREPARATION</vt:lpstr>
      <vt:lpstr>TRAINING SEQUENCE</vt:lpstr>
      <vt:lpstr>PowerPoint Presentation</vt:lpstr>
      <vt:lpstr>WHY DATA GENERATOR?</vt:lpstr>
      <vt:lpstr>WORD EMBEDDING</vt:lpstr>
      <vt:lpstr>DATA GENERATOR CODE</vt:lpstr>
      <vt:lpstr>ENCODER-DECODER MODEL</vt:lpstr>
      <vt:lpstr>PowerPoint Presentation</vt:lpstr>
      <vt:lpstr>PowerPoint Presentation</vt:lpstr>
      <vt:lpstr>HYPERPARAMETER TUNING</vt:lpstr>
      <vt:lpstr>EVALUATION</vt:lpstr>
      <vt:lpstr>PowerPoint Presentation</vt:lpstr>
      <vt:lpstr>RESULTS FROM USING OTHER PRETRAINED MODEL</vt:lpstr>
      <vt:lpstr>CONCLUSION AND FUTURE DIRECTIONS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 say what I see</dc:title>
  <dc:creator>Indupriya Kompi Sadasivappa</dc:creator>
  <cp:lastModifiedBy>Indupriya Kompi Sadasivappa</cp:lastModifiedBy>
  <cp:revision>79</cp:revision>
  <dcterms:created xsi:type="dcterms:W3CDTF">2021-04-29T13:22:46Z</dcterms:created>
  <dcterms:modified xsi:type="dcterms:W3CDTF">2021-04-30T00:16:21Z</dcterms:modified>
</cp:coreProperties>
</file>